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Lst>
  <p:notesMasterIdLst>
    <p:notesMasterId r:id="rId57"/>
  </p:notesMasterIdLst>
  <p:handoutMasterIdLst>
    <p:handoutMasterId r:id="rId58"/>
  </p:handoutMasterIdLst>
  <p:sldIdLst>
    <p:sldId id="684" r:id="rId5"/>
    <p:sldId id="256" r:id="rId6"/>
    <p:sldId id="257" r:id="rId7"/>
    <p:sldId id="1885" r:id="rId8"/>
    <p:sldId id="259" r:id="rId9"/>
    <p:sldId id="1875" r:id="rId10"/>
    <p:sldId id="1929" r:id="rId11"/>
    <p:sldId id="678" r:id="rId12"/>
    <p:sldId id="2083" r:id="rId13"/>
    <p:sldId id="2084" r:id="rId14"/>
    <p:sldId id="1850" r:id="rId15"/>
    <p:sldId id="1906" r:id="rId16"/>
    <p:sldId id="1907" r:id="rId17"/>
    <p:sldId id="1908" r:id="rId18"/>
    <p:sldId id="1909" r:id="rId19"/>
    <p:sldId id="1910" r:id="rId20"/>
    <p:sldId id="1889" r:id="rId21"/>
    <p:sldId id="1911" r:id="rId22"/>
    <p:sldId id="1913" r:id="rId23"/>
    <p:sldId id="1930" r:id="rId24"/>
    <p:sldId id="2085" r:id="rId25"/>
    <p:sldId id="1912" r:id="rId26"/>
    <p:sldId id="2094" r:id="rId27"/>
    <p:sldId id="1914" r:id="rId28"/>
    <p:sldId id="1915" r:id="rId29"/>
    <p:sldId id="1916" r:id="rId30"/>
    <p:sldId id="2095" r:id="rId31"/>
    <p:sldId id="2086" r:id="rId32"/>
    <p:sldId id="1917" r:id="rId33"/>
    <p:sldId id="1918" r:id="rId34"/>
    <p:sldId id="754" r:id="rId35"/>
    <p:sldId id="2097" r:id="rId36"/>
    <p:sldId id="1896" r:id="rId37"/>
    <p:sldId id="2087" r:id="rId38"/>
    <p:sldId id="2088" r:id="rId39"/>
    <p:sldId id="2089" r:id="rId40"/>
    <p:sldId id="2090" r:id="rId41"/>
    <p:sldId id="2091" r:id="rId42"/>
    <p:sldId id="1927" r:id="rId43"/>
    <p:sldId id="2098" r:id="rId44"/>
    <p:sldId id="1932" r:id="rId45"/>
    <p:sldId id="1926" r:id="rId46"/>
    <p:sldId id="2093" r:id="rId47"/>
    <p:sldId id="2092" r:id="rId48"/>
    <p:sldId id="293" r:id="rId49"/>
    <p:sldId id="292" r:id="rId50"/>
    <p:sldId id="294" r:id="rId51"/>
    <p:sldId id="291" r:id="rId52"/>
    <p:sldId id="295" r:id="rId53"/>
    <p:sldId id="296" r:id="rId54"/>
    <p:sldId id="297" r:id="rId55"/>
    <p:sldId id="342" r:id="rId56"/>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BCD2F-77E8-429D-A4AF-EB95158E2ADC}">
          <p14:sldIdLst>
            <p14:sldId id="684"/>
            <p14:sldId id="256"/>
            <p14:sldId id="257"/>
            <p14:sldId id="1885"/>
            <p14:sldId id="259"/>
            <p14:sldId id="1875"/>
            <p14:sldId id="1929"/>
            <p14:sldId id="678"/>
            <p14:sldId id="2083"/>
            <p14:sldId id="2084"/>
            <p14:sldId id="1850"/>
            <p14:sldId id="1906"/>
            <p14:sldId id="1907"/>
            <p14:sldId id="1908"/>
            <p14:sldId id="1909"/>
            <p14:sldId id="1910"/>
            <p14:sldId id="1889"/>
            <p14:sldId id="1911"/>
            <p14:sldId id="1913"/>
            <p14:sldId id="1930"/>
            <p14:sldId id="2085"/>
            <p14:sldId id="1912"/>
            <p14:sldId id="2094"/>
            <p14:sldId id="1914"/>
            <p14:sldId id="1915"/>
            <p14:sldId id="1916"/>
            <p14:sldId id="2095"/>
            <p14:sldId id="2086"/>
            <p14:sldId id="1917"/>
            <p14:sldId id="1918"/>
            <p14:sldId id="754"/>
            <p14:sldId id="2097"/>
            <p14:sldId id="1896"/>
            <p14:sldId id="2087"/>
            <p14:sldId id="2088"/>
            <p14:sldId id="2089"/>
            <p14:sldId id="2090"/>
            <p14:sldId id="2091"/>
            <p14:sldId id="1927"/>
            <p14:sldId id="2098"/>
            <p14:sldId id="1932"/>
            <p14:sldId id="1926"/>
            <p14:sldId id="2093"/>
            <p14:sldId id="2092"/>
            <p14:sldId id="293"/>
            <p14:sldId id="292"/>
            <p14:sldId id="294"/>
            <p14:sldId id="291"/>
            <p14:sldId id="295"/>
            <p14:sldId id="296"/>
            <p14:sldId id="297"/>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Feil-Jacobs" initials="MF" lastIdx="12" clrIdx="0"/>
  <p:cmAuthor id="2" name="Caroline Sanderson" initials="CS" lastIdx="7" clrIdx="1"/>
  <p:cmAuthor id="3" name="Jennifer Horton" initials="JH"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84A"/>
    <a:srgbClr val="002050"/>
    <a:srgbClr val="33353A"/>
    <a:srgbClr val="A81400"/>
    <a:srgbClr val="D6D6D6"/>
    <a:srgbClr val="DADADA"/>
    <a:srgbClr val="FFFFFF"/>
    <a:srgbClr val="FF5050"/>
    <a:srgbClr val="3A3A9C"/>
    <a:srgbClr val="3D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3240" autoAdjust="0"/>
  </p:normalViewPr>
  <p:slideViewPr>
    <p:cSldViewPr snapToGrid="0">
      <p:cViewPr varScale="1">
        <p:scale>
          <a:sx n="69" d="100"/>
          <a:sy n="69" d="100"/>
        </p:scale>
        <p:origin x="876" y="39"/>
      </p:cViewPr>
      <p:guideLst/>
    </p:cSldViewPr>
  </p:slideViewPr>
  <p:notesTextViewPr>
    <p:cViewPr>
      <p:scale>
        <a:sx n="1" d="1"/>
        <a:sy n="1" d="1"/>
      </p:scale>
      <p:origin x="0" y="0"/>
    </p:cViewPr>
  </p:notesTextViewPr>
  <p:sorterViewPr>
    <p:cViewPr varScale="1">
      <p:scale>
        <a:sx n="100" d="100"/>
        <a:sy n="100" d="100"/>
      </p:scale>
      <p:origin x="0" y="-1938"/>
    </p:cViewPr>
  </p:sorterViewPr>
  <p:notesViewPr>
    <p:cSldViewPr snapToGrid="0">
      <p:cViewPr>
        <p:scale>
          <a:sx n="1" d="2"/>
          <a:sy n="1" d="2"/>
        </p:scale>
        <p:origin x="28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31DE7-6095-448C-B6BC-DB880B5724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555F5BC5-44A2-435C-8C21-0DBCBDA7568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782496-95A0-4193-B09F-6AD27878C74F}" type="datetimeFigureOut">
              <a:rPr lang="en-US" smtClean="0"/>
              <a:t>10/1/2019</a:t>
            </a:fld>
            <a:endParaRPr lang="en-US"/>
          </a:p>
        </p:txBody>
      </p:sp>
      <p:sp>
        <p:nvSpPr>
          <p:cNvPr id="4" name="Footer Placeholder 3">
            <a:extLst>
              <a:ext uri="{FF2B5EF4-FFF2-40B4-BE49-F238E27FC236}">
                <a16:creationId xmlns:a16="http://schemas.microsoft.com/office/drawing/2014/main" id="{2F74F811-0B99-44B3-BC1D-3D4968EAE02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462D37-B25F-4FBF-9AFB-85D0E1946E4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E545E-6309-4C3C-B4C1-C7B100EED122}" type="slidenum">
              <a:rPr lang="en-US" smtClean="0"/>
              <a:t>‹Nr.›</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12BF-EEA3-45CC-947C-015BB12AB8BD}" type="datetimeFigureOut">
              <a:rPr lang="en-US" smtClean="0"/>
              <a:t>10/1/2019</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BFB95-F7E9-4E12-8F4D-EDB340397A7D}"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docs.microsoft.com/en-us/azure/hdinsight/r-server/r-server-overview" TargetMode="External"/><Relationship Id="rId3" Type="http://schemas.openxmlformats.org/officeDocument/2006/relationships/hyperlink" Target="https://docs.microsoft.com/en-us/azure/hdinsight/spark/apache-spark-overview" TargetMode="External"/><Relationship Id="rId7" Type="http://schemas.openxmlformats.org/officeDocument/2006/relationships/hyperlink" Target="https://docs.microsoft.com/en-us/azure/hdinsight/storm/apache-storm-overview"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en-us/azure/hdinsight/hbase/apache-hbase-overview" TargetMode="External"/><Relationship Id="rId5" Type="http://schemas.openxmlformats.org/officeDocument/2006/relationships/hyperlink" Target="https://docs.microsoft.com/en-us/azure/hdinsight/kafka/apache-kafka-introduction" TargetMode="External"/><Relationship Id="rId4" Type="http://schemas.openxmlformats.org/officeDocument/2006/relationships/hyperlink" Target="https://docs.microsoft.com/en-us/azure/hdinsight/hadoop/apache-hadoop-introduction"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shell.azure.co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6BFB95-F7E9-4E12-8F4D-EDB340397A7D}" type="slidenum">
              <a:rPr lang="en-US" smtClean="0"/>
              <a:t>1</a:t>
            </a:fld>
            <a:endParaRPr lang="en-US"/>
          </a:p>
        </p:txBody>
      </p:sp>
    </p:spTree>
    <p:extLst>
      <p:ext uri="{BB962C8B-B14F-4D97-AF65-F5344CB8AC3E}">
        <p14:creationId xmlns:p14="http://schemas.microsoft.com/office/powerpoint/2010/main" val="280522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A list of geography locations is available on the page </a:t>
            </a:r>
            <a:r>
              <a:rPr lang="en-IE" u="sng" dirty="0"/>
              <a:t>https://azure.microsoft.com/en-us/global-infrastructure/geographies/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2487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The availability zones are typically connected to each other through very fast, private fiberoptic networks.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Availability zones allow customers to run mission-critical applications with high availability and low-latency replication.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Availability zones are offered as a service within Azure, and to ensure resiliency, there’s a minimum of three separate zones in all enabled regions.</a:t>
            </a:r>
          </a:p>
          <a:p>
            <a:endParaRPr lang="en-IE" sz="1200" b="0" i="0" u="none" strike="noStrike" kern="1200" dirty="0">
              <a:solidFill>
                <a:schemeClr val="tx1"/>
              </a:solidFill>
              <a:effectLst/>
              <a:latin typeface="+mn-lt"/>
              <a:ea typeface="+mn-ea"/>
              <a:cs typeface="+mn-cs"/>
            </a:endParaRP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More details about Availability Zones in Azure are available at </a:t>
            </a:r>
            <a:r>
              <a:rPr lang="en-IE" u="sng" dirty="0"/>
              <a:t>https://docs.microsoft.com/en-us/azure/availability-zones/az-overview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227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You can think of your resource group as a container that allows you to aggregate and manage all the resources required for your application in a single manageable unit.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5502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Azure Resource Manager, provides a consistent management layer that allows you to automate deployment and configuration of resources using different automation and scripting tools, such as Microsoft Azure PowerShell, Azure Command-Line Interface (Azure CLI), Azure portal, REST API, and client software development kits (SDKs).</a:t>
            </a:r>
          </a:p>
          <a:p>
            <a:endParaRPr lang="en-IE" dirty="0"/>
          </a:p>
          <a:p>
            <a:endParaRPr lang="en-IE" dirty="0"/>
          </a:p>
          <a:p>
            <a:r>
              <a:rPr lang="en-IE" dirty="0"/>
              <a:t>You can view more details about Azure Resource Manager at </a:t>
            </a:r>
            <a:r>
              <a:rPr lang="en-IE" u="sng" dirty="0"/>
              <a:t>https://docs.microsoft.com/en-us/azure/azure-resource-manager/resource-group-overview</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70041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17</a:t>
            </a:fld>
            <a:endParaRPr lang="en-US" dirty="0"/>
          </a:p>
        </p:txBody>
      </p:sp>
    </p:spTree>
    <p:extLst>
      <p:ext uri="{BB962C8B-B14F-4D97-AF65-F5344CB8AC3E}">
        <p14:creationId xmlns:p14="http://schemas.microsoft.com/office/powerpoint/2010/main" val="26650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kern="1200" dirty="0">
                <a:solidFill>
                  <a:schemeClr val="tx1"/>
                </a:solidFill>
                <a:effectLst/>
                <a:latin typeface="+mn-lt"/>
                <a:ea typeface="+mn-ea"/>
                <a:cs typeface="+mn-cs"/>
              </a:rPr>
              <a:t>For a full list of compute services available with Azure and the context on when to use them, visit </a:t>
            </a:r>
            <a:r>
              <a:rPr lang="en-IE" u="sng" dirty="0"/>
              <a:t>https://azure.microsoft.com/en-us/product-categories/compute/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19796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IE" sz="1200" b="1" i="0" u="none" strike="noStrike" kern="1200" dirty="0">
                <a:solidFill>
                  <a:schemeClr val="tx1"/>
                </a:solidFill>
                <a:effectLst/>
                <a:latin typeface="+mn-lt"/>
                <a:ea typeface="+mn-ea"/>
                <a:cs typeface="+mn-cs"/>
              </a:rPr>
              <a:t>Azure VMs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virtual machines (VMs) let you create and use virtual machines in the cloud. It provides infrastructure as a service (IaaS) and can be used in a variety of different ways. When you need total control over an operating system and environment, Azure VMs are an ideal choice. See https://azure.microsoft.com/en-us/services/virtual-machines/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VM scale sets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VM scale sets are an Azure compute resource that you can use to deploy and manage a set of identical VMs. With all VMs configured the same, VM scale sets are designed to support true auto-scale—no pre-provisioning of VMs is required.. See https://azure.microsoft.com/en-us/services/virtual-machine-scale-sets/for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App Services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With App Services, you can quickly build, deploy, and scale enterprise-grade web, mobile, and API apps running on any platform. You can meet rigorous performance, scalability, security and compliance requirements while using a fully managed platform to perform infrastructure maintenance. App Services is a platform as a service (PaaS) offering. See https://azure.microsoft.com/en-us/services/app-service/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When you're concerned only about the code running your service and not the underlying platform or infrastructure, Azure Functions are ideal. They're commonly used when you need to perform work in response to an event (often via a REST request), timer, or message from another Azure service, and when that work can be completed quickly, within seconds or less. See https://azure.microsoft.com/en-us/services/functions/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13479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 </a:t>
            </a:r>
            <a:r>
              <a:rPr lang="en-US" dirty="0" err="1"/>
              <a:t>dann</a:t>
            </a:r>
            <a:r>
              <a:rPr lang="en-US" dirty="0"/>
              <a:t> </a:t>
            </a:r>
            <a:r>
              <a:rPr lang="en-US" dirty="0" err="1"/>
              <a:t>nachmachen</a:t>
            </a:r>
            <a:r>
              <a:rPr lang="en-US" dirty="0"/>
              <a:t>…..</a:t>
            </a:r>
          </a:p>
          <a:p>
            <a:endParaRPr lang="en-US" dirty="0"/>
          </a:p>
          <a:p>
            <a:r>
              <a:rPr lang="en-US" dirty="0" err="1"/>
              <a:t>Hier</a:t>
            </a:r>
            <a:r>
              <a:rPr lang="en-US" dirty="0"/>
              <a:t> den Voucher </a:t>
            </a:r>
            <a:r>
              <a:rPr lang="en-US" dirty="0" err="1"/>
              <a:t>aktiveren</a:t>
            </a:r>
            <a:r>
              <a:rPr lang="en-US" dirty="0"/>
              <a:t> und </a:t>
            </a:r>
            <a:r>
              <a:rPr lang="en-US" dirty="0" err="1"/>
              <a:t>dann</a:t>
            </a:r>
            <a:r>
              <a:rPr lang="en-US" dirty="0"/>
              <a:t> das Modul </a:t>
            </a:r>
            <a:r>
              <a:rPr lang="en-US" dirty="0" err="1"/>
              <a:t>im</a:t>
            </a:r>
            <a:r>
              <a:rPr lang="en-US" dirty="0"/>
              <a:t> Learning Path </a:t>
            </a:r>
            <a:r>
              <a:rPr lang="en-US" dirty="0" err="1"/>
              <a:t>machen</a:t>
            </a:r>
            <a:r>
              <a:rPr lang="en-US" dirty="0"/>
              <a:t>….</a:t>
            </a:r>
          </a:p>
          <a:p>
            <a:endParaRPr lang="en-US" dirty="0"/>
          </a:p>
          <a:p>
            <a:r>
              <a:rPr lang="en-US" dirty="0"/>
              <a:t>https://docs.microsoft.com/de-de/learn/paths/azure-fundamentals/ </a:t>
            </a:r>
          </a:p>
          <a:p>
            <a:endParaRPr lang="en-US" dirty="0"/>
          </a:p>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20</a:t>
            </a:fld>
            <a:endParaRPr lang="en-US" dirty="0"/>
          </a:p>
        </p:txBody>
      </p:sp>
    </p:spTree>
    <p:extLst>
      <p:ext uri="{BB962C8B-B14F-4D97-AF65-F5344CB8AC3E}">
        <p14:creationId xmlns:p14="http://schemas.microsoft.com/office/powerpoint/2010/main" val="26561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21</a:t>
            </a:fld>
            <a:endParaRPr lang="en-US" dirty="0"/>
          </a:p>
        </p:txBody>
      </p:sp>
    </p:spTree>
    <p:extLst>
      <p:ext uri="{BB962C8B-B14F-4D97-AF65-F5344CB8AC3E}">
        <p14:creationId xmlns:p14="http://schemas.microsoft.com/office/powerpoint/2010/main" val="2413643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170982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8554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10/1/2019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74796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Virtual Network</a:t>
            </a:r>
          </a:p>
          <a:p>
            <a:r>
              <a:rPr lang="en-IE" sz="1200" b="0" i="0" u="none" strike="noStrike" kern="1200" dirty="0">
                <a:solidFill>
                  <a:schemeClr val="tx1"/>
                </a:solidFill>
                <a:effectLst/>
                <a:latin typeface="+mn-lt"/>
                <a:ea typeface="+mn-ea"/>
                <a:cs typeface="+mn-cs"/>
              </a:rPr>
              <a:t>Azure Virtual Network enables many types of Azure resources such as Azure VMs to securely communicate with each other, the internet, and on-premises networks. A virtual network is scoped to a single region; however, multiple virtual networks from different regions can be connected together using virtual network peering. See </a:t>
            </a:r>
            <a:r>
              <a:rPr lang="en-IE" u="sng" dirty="0"/>
              <a:t>https://azure.microsoft.com/en-us/services/virtual-network/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Load Balancer</a:t>
            </a:r>
          </a:p>
          <a:p>
            <a:r>
              <a:rPr lang="en-IE" sz="1200" b="0" i="0" u="none" strike="noStrike" kern="1200" dirty="0">
                <a:solidFill>
                  <a:schemeClr val="tx1"/>
                </a:solidFill>
                <a:effectLst/>
                <a:latin typeface="+mn-lt"/>
                <a:ea typeface="+mn-ea"/>
                <a:cs typeface="+mn-cs"/>
              </a:rPr>
              <a:t>Azure Load Balancer can provide scale for your applications and create high availability for your services.. See </a:t>
            </a:r>
            <a:r>
              <a:rPr lang="en-IE" u="sng" dirty="0"/>
              <a:t>https://azure.microsoft.com/en-us/services/load-balancer/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VPN gateway</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VPN gateway</a:t>
            </a:r>
            <a:r>
              <a:rPr lang="en-IE" sz="1200" b="0" i="0" u="none" strike="noStrike" kern="1200" dirty="0">
                <a:solidFill>
                  <a:schemeClr val="tx1"/>
                </a:solidFill>
                <a:effectLst/>
                <a:latin typeface="+mn-lt"/>
                <a:ea typeface="+mn-ea"/>
                <a:cs typeface="+mn-cs"/>
              </a:rPr>
              <a:t> (also referred to as a </a:t>
            </a:r>
            <a:r>
              <a:rPr lang="en-IE" sz="1200" i="1" u="none" strike="noStrike" kern="1200" dirty="0">
                <a:solidFill>
                  <a:schemeClr val="tx1"/>
                </a:solidFill>
                <a:effectLst/>
                <a:latin typeface="+mn-lt"/>
                <a:ea typeface="+mn-ea"/>
                <a:cs typeface="+mn-cs"/>
              </a:rPr>
              <a:t>virtual network gateway</a:t>
            </a:r>
            <a:r>
              <a:rPr lang="en-IE" dirty="0"/>
              <a:t>)</a:t>
            </a:r>
            <a:r>
              <a:rPr lang="en-IE" sz="1200" b="0" i="0" u="none" strike="noStrike" kern="1200" dirty="0">
                <a:solidFill>
                  <a:schemeClr val="tx1"/>
                </a:solidFill>
                <a:effectLst/>
                <a:latin typeface="+mn-lt"/>
                <a:ea typeface="+mn-ea"/>
                <a:cs typeface="+mn-cs"/>
              </a:rPr>
              <a:t> is a more specific type of virtual network gateway that sends encrypted traffic between an Azure Virtual Network and an on-premises location over the public internet. It provides a more secure connection from on-premises to Azure over the internet. See </a:t>
            </a:r>
            <a:r>
              <a:rPr lang="en-IE" u="sng" dirty="0"/>
              <a:t>https://azure.microsoft.com/en-us/services/vpn-gateway/</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Application Gateway</a:t>
            </a:r>
          </a:p>
          <a:p>
            <a:r>
              <a:rPr lang="en-IE" sz="1200" b="0" i="0" u="none" strike="noStrike" kern="1200" dirty="0">
                <a:solidFill>
                  <a:schemeClr val="tx1"/>
                </a:solidFill>
                <a:effectLst/>
                <a:latin typeface="+mn-lt"/>
                <a:ea typeface="+mn-ea"/>
                <a:cs typeface="+mn-cs"/>
              </a:rPr>
              <a:t>Azure Application Gateway is a web traffic load balancer that enables you to manage traffic to your web applications. It is the connection through which users connect to your application.. See </a:t>
            </a:r>
            <a:r>
              <a:rPr lang="en-IE" u="sng" dirty="0"/>
              <a:t>https://azure.microsoft.com/en-us/services/application-gateway/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Content Delivery Network</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content delivery network</a:t>
            </a:r>
            <a:r>
              <a:rPr lang="en-IE" sz="1200" b="0" i="0" u="none" strike="noStrike" kern="1200" dirty="0">
                <a:solidFill>
                  <a:schemeClr val="tx1"/>
                </a:solidFill>
                <a:effectLst/>
                <a:latin typeface="+mn-lt"/>
                <a:ea typeface="+mn-ea"/>
                <a:cs typeface="+mn-cs"/>
              </a:rPr>
              <a:t> (CDN) is a distributed network of servers that can efficiently deliver web content to users. It is a way to get content to users in their local region to minimize latency. CDN can be hosted in Azure or any other location. See </a:t>
            </a:r>
            <a:r>
              <a:rPr lang="en-US" u="sng" dirty="0"/>
              <a:t>https://azure.microsoft.com/en-us/services/cdn/ </a:t>
            </a:r>
            <a:r>
              <a:rPr lang="en-IE" sz="1200" b="0" i="0" u="none" strike="noStrike" kern="1200" dirty="0">
                <a:solidFill>
                  <a:schemeClr val="tx1"/>
                </a:solidFill>
                <a:effectLst/>
                <a:latin typeface="+mn-lt"/>
                <a:ea typeface="+mn-ea"/>
                <a:cs typeface="+mn-cs"/>
              </a:rPr>
              <a:t>for more details.</a:t>
            </a: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networking services available with Azure, and context on when you use them, see </a:t>
            </a:r>
            <a:r>
              <a:rPr lang="en-IE" u="sng" dirty="0"/>
              <a:t>https://azure.microsoft.com/en-us/product-categories/networking/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37067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51280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Blob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Blob Storage is </a:t>
            </a:r>
            <a:r>
              <a:rPr lang="en-IE" sz="1200" b="0" i="1" u="none" strike="noStrike" kern="1200" dirty="0">
                <a:solidFill>
                  <a:schemeClr val="tx1"/>
                </a:solidFill>
                <a:effectLst/>
                <a:latin typeface="+mn-lt"/>
                <a:ea typeface="+mn-ea"/>
                <a:cs typeface="+mn-cs"/>
              </a:rPr>
              <a:t>unstructured</a:t>
            </a:r>
            <a:r>
              <a:rPr lang="en-IE" sz="1200" b="0" i="0" u="none" strike="noStrike" kern="1200" dirty="0">
                <a:solidFill>
                  <a:schemeClr val="tx1"/>
                </a:solidFill>
                <a:effectLst/>
                <a:latin typeface="+mn-lt"/>
                <a:ea typeface="+mn-ea"/>
                <a:cs typeface="+mn-cs"/>
              </a:rPr>
              <a:t>, meaning that there are no restrictions on the kinds of data it can hold. Blobs are highly scalable and apps work with blobs in much the same way as they would work with files on a disk, such as reading and writing data. Blob Storage can manage thousands of simultaneous uploads, massive amounts of video data, constantly growing log files, and can be reached from anywhere with an internet connection.</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See https://azure.microsoft.com/en-us/services/storage/blobs/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Disk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Disk storage provides disks for virtual machines, applications, and other services to access and use as they need, similar to how they would in on-premises scenarios. Details on pricing are available on the Managed Disks pricing page. See https://azure.microsoft.com/en-us/services/storage/disks/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File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Files offers fully managed file shares in the cloud that are accessible via the industry standard Server Message Block (SMB) protocol. See https://azure.microsoft.com/en-us/services/storage/files/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Archive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Archive storage provides a storage facility for data that is rarely accessed. It allows you to archive legacy data at low cost to what it would traditionally have cost to create and maintain archives. See https://azure.microsoft.com/en-us/services/storage/archive/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99155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27</a:t>
            </a:fld>
            <a:endParaRPr lang="en-US" dirty="0"/>
          </a:p>
        </p:txBody>
      </p:sp>
    </p:spTree>
    <p:extLst>
      <p:ext uri="{BB962C8B-B14F-4D97-AF65-F5344CB8AC3E}">
        <p14:creationId xmlns:p14="http://schemas.microsoft.com/office/powerpoint/2010/main" val="1185792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Cosmos DB</a:t>
            </a:r>
          </a:p>
          <a:p>
            <a:r>
              <a:rPr lang="en-IE" sz="1200" b="0" i="1" u="none" strike="noStrike" kern="1200" dirty="0">
                <a:solidFill>
                  <a:schemeClr val="tx1"/>
                </a:solidFill>
                <a:effectLst/>
                <a:latin typeface="+mn-lt"/>
                <a:ea typeface="+mn-ea"/>
                <a:cs typeface="+mn-cs"/>
              </a:rPr>
              <a:t>Azure Cosmos DB</a:t>
            </a:r>
            <a:r>
              <a:rPr lang="en-IE" sz="1200" b="0" i="0" u="none" strike="noStrike" kern="1200" dirty="0">
                <a:solidFill>
                  <a:schemeClr val="tx1"/>
                </a:solidFill>
                <a:effectLst/>
                <a:latin typeface="+mn-lt"/>
                <a:ea typeface="+mn-ea"/>
                <a:cs typeface="+mn-cs"/>
              </a:rPr>
              <a:t> is a globally distributed database service that enables you to elastically and independently scale throughput and storage across any number of Azure's geographic regions. See </a:t>
            </a:r>
            <a:r>
              <a:rPr lang="en-IE" u="sng" dirty="0"/>
              <a:t>https://azure.microsoft.com/en-us/services/cosmos-db/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SQL Database</a:t>
            </a:r>
          </a:p>
          <a:p>
            <a:r>
              <a:rPr lang="en-IE" sz="1200" b="0" i="0" u="none" strike="noStrike" kern="1200" dirty="0">
                <a:solidFill>
                  <a:schemeClr val="tx1"/>
                </a:solidFill>
                <a:effectLst/>
                <a:latin typeface="+mn-lt"/>
                <a:ea typeface="+mn-ea"/>
                <a:cs typeface="+mn-cs"/>
              </a:rPr>
              <a:t>Azure SQL Database is a relational database as a service (DaaS) based on the latest stable version of the Microsoft SQL Server database engine. SQL Database is a high-performance, reliable, fully managed and secure database. See </a:t>
            </a:r>
            <a:r>
              <a:rPr lang="en-IE" u="sng" dirty="0"/>
              <a:t>https://azure.microsoft.com/en-us/services/sql-database/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Database Migration Service</a:t>
            </a:r>
          </a:p>
          <a:p>
            <a:r>
              <a:rPr lang="en-IE" sz="1200" b="0" i="0" u="none" strike="noStrike" kern="1200" dirty="0">
                <a:solidFill>
                  <a:schemeClr val="tx1"/>
                </a:solidFill>
                <a:effectLst/>
                <a:latin typeface="+mn-lt"/>
                <a:ea typeface="+mn-ea"/>
                <a:cs typeface="+mn-cs"/>
              </a:rPr>
              <a:t>The Azure Database Migration Service is a fully managed service designed to enable seamless migrations from multiple database sources to Azure data platforms with minimal downtime (online migrations). See </a:t>
            </a:r>
            <a:r>
              <a:rPr lang="en-US" u="sng" dirty="0"/>
              <a:t>https://azure.microsoft.com/en-us/services/database-migration/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data services available with Azure, and context on when you use them, see </a:t>
            </a:r>
            <a:r>
              <a:rPr lang="en-IE" u="sng" dirty="0"/>
              <a:t>https://azure.microsoft.com/en-us/product-categories/databases/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908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There is also a Marketplace FAQ available at </a:t>
            </a:r>
            <a:r>
              <a:rPr lang="en-IE" u="sng" dirty="0"/>
              <a:t>https://azure.microsoft.com/en-us/marketplace/faq/ </a:t>
            </a:r>
          </a:p>
          <a:p>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YO should go to the Azure Marketplace at Azure Marketplace services online at </a:t>
            </a:r>
            <a:r>
              <a:rPr lang="en-IE" dirty="0">
                <a:hlinkClick r:id="rId3"/>
              </a:rPr>
              <a:t>https://azuremarketplace.microsoft.com/en-us/</a:t>
            </a:r>
            <a:r>
              <a:rPr lang="en-IE" dirty="0"/>
              <a:t>  or also access via the Azure Portal</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45046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Walkthrough-Create a SQL database</a:t>
            </a:r>
            <a:endParaRPr lang="en-US" b="1" dirty="0"/>
          </a:p>
          <a:p>
            <a:endParaRPr lang="en-US" dirty="0"/>
          </a:p>
          <a:p>
            <a:r>
              <a:rPr lang="en-US" dirty="0"/>
              <a:t>Students can just read through the tasks and get a feel for how it works or actually step through it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10"/>
          </p:nvPr>
        </p:nvSpPr>
        <p:spPr/>
        <p:txBody>
          <a:bodyPr/>
          <a:lstStyle/>
          <a:p>
            <a:fld id="{7AB85ADC-2746-4D2E-9A8F-59D8701FABFC}" type="slidenum">
              <a:rPr lang="de-DE" smtClean="0"/>
              <a:t>31</a:t>
            </a:fld>
            <a:endParaRPr lang="de-DE"/>
          </a:p>
        </p:txBody>
      </p:sp>
    </p:spTree>
    <p:extLst>
      <p:ext uri="{BB962C8B-B14F-4D97-AF65-F5344CB8AC3E}">
        <p14:creationId xmlns:p14="http://schemas.microsoft.com/office/powerpoint/2010/main" val="4286260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32</a:t>
            </a:fld>
            <a:endParaRPr lang="en-US" dirty="0"/>
          </a:p>
        </p:txBody>
      </p:sp>
    </p:spTree>
    <p:extLst>
      <p:ext uri="{BB962C8B-B14F-4D97-AF65-F5344CB8AC3E}">
        <p14:creationId xmlns:p14="http://schemas.microsoft.com/office/powerpoint/2010/main" val="156049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582268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33</a:t>
            </a:fld>
            <a:endParaRPr lang="en-US" dirty="0"/>
          </a:p>
        </p:txBody>
      </p:sp>
    </p:spTree>
    <p:extLst>
      <p:ext uri="{BB962C8B-B14F-4D97-AF65-F5344CB8AC3E}">
        <p14:creationId xmlns:p14="http://schemas.microsoft.com/office/powerpoint/2010/main" val="3938435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sz="1200"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sz="1200"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21690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SQL Data Warehouse</a:t>
            </a:r>
          </a:p>
          <a:p>
            <a:r>
              <a:rPr lang="en-IE" sz="1200" b="0" i="1" u="none" strike="noStrike" kern="1200" dirty="0">
                <a:solidFill>
                  <a:schemeClr val="tx1"/>
                </a:solidFill>
                <a:effectLst/>
                <a:latin typeface="+mn-lt"/>
                <a:ea typeface="+mn-ea"/>
                <a:cs typeface="+mn-cs"/>
              </a:rPr>
              <a:t>Azure SQL Data Warehouse</a:t>
            </a:r>
            <a:r>
              <a:rPr lang="en-IE" sz="1200" b="0" i="0" u="none" strike="noStrike" kern="1200" dirty="0">
                <a:solidFill>
                  <a:schemeClr val="tx1"/>
                </a:solidFill>
                <a:effectLst/>
                <a:latin typeface="+mn-lt"/>
                <a:ea typeface="+mn-ea"/>
                <a:cs typeface="+mn-cs"/>
              </a:rPr>
              <a:t> is a cloud-based enterprise data warehouse that leverages massively parallel processing (MPP) to run complex queries quickly across petabytes of data.. See </a:t>
            </a:r>
            <a:r>
              <a:rPr lang="en-IE" sz="1200" u="sng" dirty="0"/>
              <a:t>https://azure.microsoft.com/en-us/services/sql-data-warehouse/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HDInsight</a:t>
            </a:r>
          </a:p>
          <a:p>
            <a:r>
              <a:rPr lang="en-IE" sz="1200" b="0" i="1" u="none" strike="noStrike" kern="1200" dirty="0">
                <a:solidFill>
                  <a:schemeClr val="tx1"/>
                </a:solidFill>
                <a:effectLst/>
                <a:latin typeface="+mn-lt"/>
                <a:ea typeface="+mn-ea"/>
                <a:cs typeface="+mn-cs"/>
              </a:rPr>
              <a:t>Azure HDInsight</a:t>
            </a:r>
            <a:r>
              <a:rPr lang="en-IE" sz="1200" b="0" i="0" u="none" strike="noStrike" kern="1200" dirty="0">
                <a:solidFill>
                  <a:schemeClr val="tx1"/>
                </a:solidFill>
                <a:effectLst/>
                <a:latin typeface="+mn-lt"/>
                <a:ea typeface="+mn-ea"/>
                <a:cs typeface="+mn-cs"/>
              </a:rPr>
              <a:t> is a fully managed, open-source analytics service for enterprises. It is a cloud service that makes it easier, faster, and more cost-effective to process massive amounts of data. HDInsight allows you run popular open-source frameworks and create cluster types such as </a:t>
            </a:r>
            <a:r>
              <a:rPr lang="en-IE"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Apache Spark</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Apache Hadoop</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Apache Kafka</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Apache HBase</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Apache Storm</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Machine Learning Services</a:t>
            </a:r>
            <a:r>
              <a:rPr lang="en-IE" sz="1200" b="0" i="0" u="none" strike="noStrike" kern="1200" dirty="0">
                <a:solidFill>
                  <a:schemeClr val="tx1"/>
                </a:solidFill>
                <a:effectLst/>
                <a:latin typeface="+mn-lt"/>
                <a:ea typeface="+mn-ea"/>
                <a:cs typeface="+mn-cs"/>
              </a:rPr>
              <a:t>. See </a:t>
            </a:r>
            <a:r>
              <a:rPr lang="en-IE" sz="1200" u="sng" dirty="0"/>
              <a:t>https://azure.microsoft.com/en-us/services/hdinsight/ </a:t>
            </a:r>
            <a:r>
              <a:rPr lang="en-IE" sz="1200" b="0" i="0" u="none" strike="noStrike" kern="1200" dirty="0">
                <a:solidFill>
                  <a:schemeClr val="tx1"/>
                </a:solidFill>
                <a:effectLst/>
                <a:latin typeface="+mn-lt"/>
                <a:ea typeface="+mn-ea"/>
                <a:cs typeface="+mn-cs"/>
              </a:rPr>
              <a:t>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 Lake Analytics</a:t>
            </a:r>
          </a:p>
          <a:p>
            <a:r>
              <a:rPr lang="en-IE" sz="1200" b="0" i="0" u="none" strike="noStrike" kern="1200" dirty="0">
                <a:solidFill>
                  <a:schemeClr val="tx1"/>
                </a:solidFill>
                <a:effectLst/>
                <a:latin typeface="+mn-lt"/>
                <a:ea typeface="+mn-ea"/>
                <a:cs typeface="+mn-cs"/>
              </a:rPr>
              <a:t>Azure Data Lake Analytics is an on-demand analytics job service that simplifies big data. Instead of deploying, configuring, and tuning hardware, you write queries to transform your data and extract valuable insights.. See </a:t>
            </a:r>
            <a:r>
              <a:rPr lang="en-IE" sz="1200" u="sng" dirty="0"/>
              <a:t>https://azure.microsoft.com/en-us/services/data-lake-analytics/ </a:t>
            </a:r>
            <a:r>
              <a:rPr lang="en-IE" sz="1200" b="0" i="0" u="none" strike="noStrike" kern="1200" dirty="0">
                <a:solidFill>
                  <a:schemeClr val="tx1"/>
                </a:solidFill>
                <a:effectLst/>
                <a:latin typeface="+mn-lt"/>
                <a:ea typeface="+mn-ea"/>
                <a:cs typeface="+mn-cs"/>
              </a:rPr>
              <a:t>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a:t>
            </a:r>
            <a:r>
              <a:rPr lang="en-US" sz="1200" b="0" dirty="0"/>
              <a:t>Big Data and Analytics </a:t>
            </a:r>
            <a:r>
              <a:rPr lang="en-IE" sz="1200" b="0" i="0" u="none" strike="noStrike" kern="1200" dirty="0">
                <a:solidFill>
                  <a:schemeClr val="tx1"/>
                </a:solidFill>
                <a:effectLst/>
                <a:latin typeface="+mn-lt"/>
                <a:ea typeface="+mn-ea"/>
                <a:cs typeface="+mn-cs"/>
              </a:rPr>
              <a:t>services available with Azure, and for context on when you use them, visit </a:t>
            </a:r>
            <a:r>
              <a:rPr lang="en-IE" sz="1200" u="sng" dirty="0"/>
              <a:t>https://azure.microsoft.com/en-us/product-categories/analytics/</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86330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Machine Learning Service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Machine Learning service provides a cloud-based environment you can use to develop, train, test, deploy, manage, and track machine learning models. Azure Machine Learning service can auto-generate a model and auto-tune it for you. It will let you start training on your local machine, and then scale out to the cloud. When you have the right model, you can easily deploy it in a container such as Docker in Azure. See </a:t>
            </a:r>
            <a:r>
              <a:rPr lang="en-IE" sz="1200" u="sng" dirty="0"/>
              <a:t>https://azure.microsoft.com/en-us/services/machine-learning-service/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Machine Learning Studio</a:t>
            </a:r>
          </a:p>
          <a:p>
            <a:r>
              <a:rPr lang="en-IE" sz="1200" b="0" i="0" u="none" strike="noStrike" kern="1200" dirty="0">
                <a:solidFill>
                  <a:schemeClr val="tx1"/>
                </a:solidFill>
                <a:effectLst/>
                <a:latin typeface="+mn-lt"/>
                <a:ea typeface="+mn-ea"/>
                <a:cs typeface="+mn-cs"/>
              </a:rPr>
              <a:t>Azure Machine Learning Studio is a collaborative, drag-and-drop visual workspace where you can build, test, and deploy machine learning solutions without needing to write code. It uses pre-built and pre-configured machine learning algorithms and data-handling modules. Use Machine Learning Studio when you want to experiment with machine learning models quickly and easily, and the built-in machine learning algorithms are sufficient for your solutions. It does not provide as much control over machine learning algorithms as the Machine Learning Service we discussed earlier. See </a:t>
            </a:r>
            <a:r>
              <a:rPr lang="en-IE" sz="1200" u="sng" dirty="0"/>
              <a:t>https://azure.microsoft.com/en-us/services/machine-learning-studio/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a full list of Artificial Intelligence and Machine Learning services available with Azure, see the AI + Machine Learning section on the </a:t>
            </a:r>
            <a:r>
              <a:rPr lang="en-IE" sz="1200" u="sng" dirty="0"/>
              <a:t>https://azure.microsoft.com/en-us/overview/ai-platform/ </a:t>
            </a:r>
            <a:r>
              <a:rPr lang="en-IE" sz="1200" kern="1200" dirty="0">
                <a:solidFill>
                  <a:schemeClr val="tx1"/>
                </a:solidFill>
                <a:effectLst/>
                <a:latin typeface="+mn-lt"/>
                <a:ea typeface="+mn-ea"/>
                <a:cs typeface="+mn-cs"/>
              </a:rPr>
              <a:t>page.</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49931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Functions are ideal when you're only concerned with the code running your service and not the underlying platform or infrastructure. Azure Functions are commonly used when you need to perform work in response to an event—often via a REST request, timer, or message from another Azure service—and when that work can be completed quickly, within seconds or less. Seehttps://docs.microsoft.com/en-us/azure/azure-functions/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Logic Apps</a:t>
            </a:r>
          </a:p>
          <a:p>
            <a:pPr marL="0" indent="0">
              <a:buFont typeface="Arial" panose="020B0604020202020204" pitchFamily="34" charset="0"/>
              <a:buNone/>
            </a:pPr>
            <a:r>
              <a:rPr lang="en-IE" sz="1200" b="0" i="1" u="none" strike="noStrike" kern="1200" dirty="0">
                <a:solidFill>
                  <a:schemeClr val="tx1"/>
                </a:solidFill>
                <a:effectLst/>
                <a:latin typeface="+mn-lt"/>
                <a:ea typeface="+mn-ea"/>
                <a:cs typeface="+mn-cs"/>
              </a:rPr>
              <a:t>Azure Logic Apps</a:t>
            </a:r>
            <a:r>
              <a:rPr lang="en-IE" sz="1200" b="0" i="0" u="none" strike="noStrike" kern="1200" dirty="0">
                <a:solidFill>
                  <a:schemeClr val="tx1"/>
                </a:solidFill>
                <a:effectLst/>
                <a:latin typeface="+mn-lt"/>
                <a:ea typeface="+mn-ea"/>
                <a:cs typeface="+mn-cs"/>
              </a:rPr>
              <a:t> is a cloud service that helps you automate and orchestrate tasks, business processes, and workflows when you need to integrate apps, data, systems, and services across enterprises or organizations. Logic Apps simplifies how you design and build scalable solutions. See </a:t>
            </a:r>
            <a:r>
              <a:rPr lang="en-IE" sz="1200" u="sng" dirty="0"/>
              <a:t>https://docs.microsoft.com/en-us/azure/logic-apps/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Event Grid</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Event Grid allows you to easily build applications with event-based architectures. It's a fully-managed, intelligent event routing service that uses a publish-subscribe model for uniform event consumption. See </a:t>
            </a:r>
            <a:r>
              <a:rPr lang="en-IE" sz="1200" u="sng" dirty="0"/>
              <a:t>https://docs.microsoft.com/en-us/azure/event-grid/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details about serverless services available with Azure, see </a:t>
            </a:r>
            <a:r>
              <a:rPr lang="en-IE" sz="1200" u="sng" dirty="0"/>
              <a:t>https://azure.microsoft.com/en-us/solutions/serverless/ </a:t>
            </a:r>
            <a:endParaRPr lang="en-IE" sz="1200" b="0" i="0" u="none" strike="noStrike" kern="1200" dirty="0">
              <a:solidFill>
                <a:schemeClr val="tx1"/>
              </a:solidFill>
              <a:effectLst/>
              <a:latin typeface="+mn-lt"/>
              <a:ea typeface="+mn-ea"/>
              <a:cs typeface="+mn-cs"/>
            </a:endParaRP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78683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DevOps Services</a:t>
            </a:r>
          </a:p>
          <a:p>
            <a:r>
              <a:rPr lang="en-IE" sz="1200" b="0" i="0" u="none" strike="noStrike" kern="1200" dirty="0">
                <a:solidFill>
                  <a:schemeClr val="tx1"/>
                </a:solidFill>
                <a:effectLst/>
                <a:latin typeface="+mn-lt"/>
                <a:ea typeface="+mn-ea"/>
                <a:cs typeface="+mn-cs"/>
              </a:rPr>
              <a:t>Azure DevOps Services (formerly known as </a:t>
            </a:r>
            <a:r>
              <a:rPr lang="en-IE" sz="1200" b="0" i="1" u="none" strike="noStrike" kern="1200" dirty="0">
                <a:solidFill>
                  <a:schemeClr val="tx1"/>
                </a:solidFill>
                <a:effectLst/>
                <a:latin typeface="+mn-lt"/>
                <a:ea typeface="+mn-ea"/>
                <a:cs typeface="+mn-cs"/>
              </a:rPr>
              <a:t>Visual Studio Team Services (VSTS)</a:t>
            </a:r>
            <a:r>
              <a:rPr lang="en-IE" sz="1200" b="0" i="0" u="none" strike="noStrike" kern="1200" dirty="0">
                <a:solidFill>
                  <a:schemeClr val="tx1"/>
                </a:solidFill>
                <a:effectLst/>
                <a:latin typeface="+mn-lt"/>
                <a:ea typeface="+mn-ea"/>
                <a:cs typeface="+mn-cs"/>
              </a:rPr>
              <a:t>), provides development collaboration tools including high-performance pipelines, free private Git repositories, configurable Kanban boards, and extensive automated and cloud-based load testing. See </a:t>
            </a:r>
            <a:r>
              <a:rPr lang="en-IE" sz="1200" u="sng" dirty="0"/>
              <a:t>https://docs.microsoft.com/en-us/azure/devops/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DevTest Labs</a:t>
            </a:r>
          </a:p>
          <a:p>
            <a:r>
              <a:rPr lang="en-IE" sz="1200" b="0" i="0" u="none" strike="noStrike" kern="1200" dirty="0">
                <a:solidFill>
                  <a:schemeClr val="tx1"/>
                </a:solidFill>
                <a:effectLst/>
                <a:latin typeface="+mn-lt"/>
                <a:ea typeface="+mn-ea"/>
                <a:cs typeface="+mn-cs"/>
              </a:rPr>
              <a:t>Azure DevTest Labs is a service that helps developers and testers quickly create environments in Azure while minimizing waste and controlling cost. Users can test their latest application versions by quickly provisioning Windows and Linux environments using reusable templates and </a:t>
            </a:r>
            <a:r>
              <a:rPr lang="en-IE" sz="1200" b="0" i="0" u="none" strike="noStrike" kern="1200" dirty="0" err="1">
                <a:solidFill>
                  <a:schemeClr val="tx1"/>
                </a:solidFill>
                <a:effectLst/>
                <a:latin typeface="+mn-lt"/>
                <a:ea typeface="+mn-ea"/>
                <a:cs typeface="+mn-cs"/>
              </a:rPr>
              <a:t>artifacts</a:t>
            </a:r>
            <a:r>
              <a:rPr lang="en-IE" sz="1200" b="0" i="0" u="none" strike="noStrike" kern="1200" dirty="0">
                <a:solidFill>
                  <a:schemeClr val="tx1"/>
                </a:solidFill>
                <a:effectLst/>
                <a:latin typeface="+mn-lt"/>
                <a:ea typeface="+mn-ea"/>
                <a:cs typeface="+mn-cs"/>
              </a:rPr>
              <a:t>. See </a:t>
            </a:r>
            <a:r>
              <a:rPr lang="en-IE" sz="1200" u="sng" dirty="0"/>
              <a:t>https://azure.microsoft.com/en-us/services/devtest-lab/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general details on DevOps services available with Azure, see </a:t>
            </a:r>
            <a:r>
              <a:rPr lang="en-IE" sz="1200" u="sng" dirty="0"/>
              <a:t>https://docs.microsoft.com/en-us/azure/#pivot=products&amp;panel=devops </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72630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39</a:t>
            </a:fld>
            <a:endParaRPr lang="en-US" dirty="0"/>
          </a:p>
        </p:txBody>
      </p:sp>
    </p:spTree>
    <p:extLst>
      <p:ext uri="{BB962C8B-B14F-4D97-AF65-F5344CB8AC3E}">
        <p14:creationId xmlns:p14="http://schemas.microsoft.com/office/powerpoint/2010/main" val="1856296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You may provide more detail</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using</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the information below.</a:t>
            </a:r>
            <a:r>
              <a:rPr lang="en-IE" sz="900" b="0" i="0" u="none" strike="noStrike" kern="1200" baseline="0" dirty="0">
                <a:solidFill>
                  <a:schemeClr val="tx1"/>
                </a:solidFill>
                <a:effectLst/>
                <a:latin typeface="Segoe UI Light" pitchFamily="34" charset="0"/>
                <a:ea typeface="+mn-ea"/>
                <a:cs typeface="+mn-cs"/>
              </a:rPr>
              <a:t> I</a:t>
            </a:r>
            <a:r>
              <a:rPr lang="en-IE" sz="900" b="0" i="0" u="none" strike="noStrike" kern="1200" dirty="0">
                <a:solidFill>
                  <a:schemeClr val="tx1"/>
                </a:solidFill>
                <a:effectLst/>
                <a:latin typeface="Segoe UI Light" pitchFamily="34" charset="0"/>
                <a:ea typeface="+mn-ea"/>
                <a:cs typeface="+mn-cs"/>
              </a:rPr>
              <a:t>f you’ve time, consider showing students</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the tools and the </a:t>
            </a:r>
            <a:r>
              <a:rPr lang="en-IE" sz="900" b="0" i="0" u="none" strike="noStrike" kern="1200" baseline="0" dirty="0">
                <a:solidFill>
                  <a:schemeClr val="tx1"/>
                </a:solidFill>
                <a:effectLst/>
                <a:latin typeface="Segoe UI Light" pitchFamily="34" charset="0"/>
                <a:ea typeface="+mn-ea"/>
                <a:cs typeface="+mn-cs"/>
              </a:rPr>
              <a:t>URL</a:t>
            </a:r>
            <a:r>
              <a:rPr lang="en-IE" sz="900" b="0" i="0" u="none" strike="noStrike" kern="1200" dirty="0">
                <a:solidFill>
                  <a:schemeClr val="tx1"/>
                </a:solidFill>
                <a:effectLst/>
                <a:latin typeface="Segoe UI Light" pitchFamily="34" charset="0"/>
                <a:ea typeface="+mn-ea"/>
                <a:cs typeface="+mn-cs"/>
              </a:rPr>
              <a:t>s for accessing them (where</a:t>
            </a:r>
            <a:r>
              <a:rPr lang="en-IE" sz="900" b="0" i="0" u="none" strike="noStrike" kern="1200" baseline="0" dirty="0">
                <a:solidFill>
                  <a:schemeClr val="tx1"/>
                </a:solidFill>
                <a:effectLst/>
                <a:latin typeface="Segoe UI Light" pitchFamily="34" charset="0"/>
                <a:ea typeface="+mn-ea"/>
                <a:cs typeface="+mn-cs"/>
              </a:rPr>
              <a:t> applicable</a:t>
            </a:r>
            <a:r>
              <a:rPr lang="en-IE" sz="900" b="0" i="0" u="none" strike="noStrike" kern="1200" dirty="0">
                <a:solidFill>
                  <a:schemeClr val="tx1"/>
                </a:solidFill>
                <a:effectLst/>
                <a:latin typeface="Segoe UI Light" pitchFamily="34" charset="0"/>
                <a:ea typeface="+mn-ea"/>
                <a:cs typeface="+mn-cs"/>
              </a:rPr>
              <a:t>). </a:t>
            </a:r>
          </a:p>
          <a:p>
            <a:endParaRPr lang="en-IE" sz="900" b="0" i="0" u="none" strike="noStrike" kern="1200" dirty="0">
              <a:solidFill>
                <a:schemeClr val="tx1"/>
              </a:solidFill>
              <a:effectLst/>
              <a:latin typeface="Segoe UI Light" pitchFamily="34" charset="0"/>
              <a:ea typeface="+mn-ea"/>
              <a:cs typeface="+mn-cs"/>
            </a:endParaRPr>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Portal - </a:t>
            </a:r>
            <a:r>
              <a:rPr lang="en-IE" dirty="0">
                <a:hlinkClick r:id="rId3"/>
              </a:rPr>
              <a:t>https://portal.azure.com</a:t>
            </a:r>
            <a:endParaRPr lang="en-IE" dirty="0"/>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PowerShell - </a:t>
            </a:r>
            <a:r>
              <a:rPr lang="en-IE" sz="900" b="0" i="0" u="none" strike="noStrike" kern="1200" dirty="0">
                <a:solidFill>
                  <a:schemeClr val="tx1"/>
                </a:solidFill>
                <a:effectLst/>
                <a:latin typeface="Segoe UI Light" pitchFamily="34" charset="0"/>
                <a:ea typeface="+mn-ea"/>
                <a:cs typeface="+mn-cs"/>
              </a:rPr>
              <a:t>A module added to Windows PowerShell or PowerShell Core for</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connecting to your Azure subscription and managing Azure resources.</a:t>
            </a:r>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CLI - </a:t>
            </a:r>
            <a:r>
              <a:rPr lang="en-IE" sz="900" b="0" i="0" u="none" strike="noStrike" kern="1200" dirty="0">
                <a:solidFill>
                  <a:schemeClr val="tx1"/>
                </a:solidFill>
                <a:effectLst/>
                <a:latin typeface="Segoe UI Light" pitchFamily="34" charset="0"/>
                <a:ea typeface="+mn-ea"/>
                <a:cs typeface="+mn-cs"/>
              </a:rPr>
              <a:t>A cross-platform, command-line program that connects to Azure and executes administrative commands on Azure resources.</a:t>
            </a:r>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Cloud Shell - </a:t>
            </a:r>
            <a:r>
              <a:rPr lang="en-IE" sz="900" b="0" i="0" u="none" strike="noStrike" kern="1200" dirty="0">
                <a:solidFill>
                  <a:schemeClr val="tx1"/>
                </a:solidFill>
                <a:effectLst/>
                <a:latin typeface="Segoe UI Light" pitchFamily="34" charset="0"/>
                <a:ea typeface="+mn-ea"/>
                <a:cs typeface="+mn-cs"/>
              </a:rPr>
              <a:t> A browser-based scripting environment in Azure portal. It provides flexibility by allowing you</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to choose your preferred</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shell experience. Linux users can opt for a Bash experience, and Windows users can opt for PowerShell.</a:t>
            </a:r>
            <a:r>
              <a:rPr lang="en-IE" sz="900" b="0" i="0" u="none" strike="noStrike" kern="1200" baseline="0" dirty="0">
                <a:solidFill>
                  <a:schemeClr val="tx1"/>
                </a:solidFill>
                <a:effectLst/>
                <a:latin typeface="Segoe UI Light" pitchFamily="34" charset="0"/>
                <a:ea typeface="+mn-ea"/>
                <a:cs typeface="+mn-cs"/>
              </a:rPr>
              <a:t> </a:t>
            </a:r>
            <a:r>
              <a:rPr lang="en-IE" sz="900" kern="1200" dirty="0">
                <a:solidFill>
                  <a:schemeClr val="tx1"/>
                </a:solidFill>
                <a:effectLst/>
                <a:latin typeface="Segoe UI Light" pitchFamily="34" charset="0"/>
                <a:ea typeface="+mn-ea"/>
                <a:cs typeface="+mn-cs"/>
              </a:rPr>
              <a:t>Access Azure Cloud Shell from : </a:t>
            </a:r>
            <a:r>
              <a:rPr lang="en-IE" sz="900" b="0" i="0" u="none" strike="noStrike" kern="1200" dirty="0">
                <a:solidFill>
                  <a:schemeClr val="tx1"/>
                </a:solidFill>
                <a:effectLst/>
                <a:latin typeface="Segoe UI Light" pitchFamily="34" charset="0"/>
                <a:ea typeface="+mn-ea"/>
                <a:cs typeface="+mn-cs"/>
                <a:hlinkClick r:id="rId4"/>
              </a:rPr>
              <a:t>https://shell.azure.com/</a:t>
            </a:r>
            <a:endParaRPr lang="en-IE" sz="900" kern="1200" dirty="0">
              <a:solidFill>
                <a:schemeClr val="tx1"/>
              </a:solidFill>
              <a:effectLst/>
              <a:latin typeface="Segoe UI Light" pitchFamily="34" charset="0"/>
              <a:ea typeface="+mn-ea"/>
              <a:cs typeface="+mn-cs"/>
            </a:endParaRPr>
          </a:p>
          <a:p>
            <a:endParaRPr lang="en-IE" sz="900"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You can also</a:t>
            </a:r>
            <a:r>
              <a:rPr lang="en-IE" sz="900" kern="1200" baseline="0" dirty="0">
                <a:solidFill>
                  <a:schemeClr val="tx1"/>
                </a:solidFill>
                <a:effectLst/>
                <a:latin typeface="Segoe UI Light" pitchFamily="34" charset="0"/>
                <a:ea typeface="+mn-ea"/>
                <a:cs typeface="+mn-cs"/>
              </a:rPr>
              <a:t> use </a:t>
            </a:r>
            <a:r>
              <a:rPr lang="en-IE" sz="900" b="1" kern="1200" dirty="0">
                <a:solidFill>
                  <a:schemeClr val="tx1"/>
                </a:solidFill>
                <a:effectLst/>
                <a:latin typeface="Segoe UI Light" pitchFamily="34" charset="0"/>
                <a:ea typeface="+mn-ea"/>
                <a:cs typeface="+mn-cs"/>
              </a:rPr>
              <a:t>Azure SDKs</a:t>
            </a:r>
            <a:r>
              <a:rPr lang="en-IE" sz="900" kern="1200" dirty="0">
                <a:solidFill>
                  <a:schemeClr val="tx1"/>
                </a:solidFill>
                <a:effectLst/>
                <a:latin typeface="Segoe UI Light" pitchFamily="34" charset="0"/>
                <a:ea typeface="+mn-ea"/>
                <a:cs typeface="+mn-cs"/>
              </a:rPr>
              <a:t>, in a range of languages, and </a:t>
            </a:r>
            <a:r>
              <a:rPr lang="en-IE" sz="900" b="1" kern="1200" dirty="0">
                <a:solidFill>
                  <a:schemeClr val="tx1"/>
                </a:solidFill>
                <a:effectLst/>
                <a:latin typeface="Segoe UI Light" pitchFamily="34" charset="0"/>
                <a:ea typeface="+mn-ea"/>
                <a:cs typeface="+mn-cs"/>
              </a:rPr>
              <a:t>REST APIs</a:t>
            </a:r>
            <a:r>
              <a:rPr lang="en-IE" sz="900" kern="1200" dirty="0">
                <a:solidFill>
                  <a:schemeClr val="tx1"/>
                </a:solidFill>
                <a:effectLst/>
                <a:latin typeface="Segoe UI Light" pitchFamily="34" charset="0"/>
                <a:ea typeface="+mn-ea"/>
                <a:cs typeface="+mn-cs"/>
              </a:rPr>
              <a:t> to configure Azure. For a list Azure</a:t>
            </a:r>
            <a:r>
              <a:rPr lang="en-IE" sz="900" kern="1200" baseline="0" dirty="0">
                <a:solidFill>
                  <a:schemeClr val="tx1"/>
                </a:solidFill>
                <a:effectLst/>
                <a:latin typeface="Segoe UI Light" pitchFamily="34" charset="0"/>
                <a:ea typeface="+mn-ea"/>
                <a:cs typeface="+mn-cs"/>
              </a:rPr>
              <a:t> management </a:t>
            </a:r>
            <a:r>
              <a:rPr lang="en-IE" sz="900" kern="1200" dirty="0">
                <a:solidFill>
                  <a:schemeClr val="tx1"/>
                </a:solidFill>
                <a:effectLst/>
                <a:latin typeface="Segoe UI Light" pitchFamily="34" charset="0"/>
                <a:ea typeface="+mn-ea"/>
                <a:cs typeface="+mn-cs"/>
              </a:rPr>
              <a:t>tools, see : </a:t>
            </a:r>
            <a:r>
              <a:rPr lang="en-IE" sz="900" u="sng" kern="1200" dirty="0">
                <a:solidFill>
                  <a:schemeClr val="tx1"/>
                </a:solidFill>
                <a:effectLst/>
                <a:latin typeface="Segoe UI Light" pitchFamily="34" charset="0"/>
                <a:ea typeface="+mn-ea"/>
                <a:cs typeface="+mn-cs"/>
              </a:rPr>
              <a:t>https://azure.microsoft.com/en-us/downloads/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10/1/2019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41</a:t>
            </a:fld>
            <a:endParaRPr lang="en-US" dirty="0"/>
          </a:p>
        </p:txBody>
      </p:sp>
    </p:spTree>
    <p:extLst>
      <p:ext uri="{BB962C8B-B14F-4D97-AF65-F5344CB8AC3E}">
        <p14:creationId xmlns:p14="http://schemas.microsoft.com/office/powerpoint/2010/main" val="303443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access Azure Advisor through the Azure portal. After you sign in to the portal, either select </a:t>
            </a:r>
            <a:r>
              <a:rPr lang="en-IE" sz="1200" b="1" i="0" u="none" strike="noStrike" kern="1200" dirty="0">
                <a:solidFill>
                  <a:schemeClr val="tx1"/>
                </a:solidFill>
                <a:effectLst/>
                <a:latin typeface="+mn-lt"/>
                <a:ea typeface="+mn-ea"/>
                <a:cs typeface="+mn-cs"/>
              </a:rPr>
              <a:t>Advisor</a:t>
            </a:r>
            <a:r>
              <a:rPr lang="en-IE" sz="1200" b="0" i="0" u="none" strike="noStrike" kern="1200" dirty="0">
                <a:solidFill>
                  <a:schemeClr val="tx1"/>
                </a:solidFill>
                <a:effectLst/>
                <a:latin typeface="+mn-lt"/>
                <a:ea typeface="+mn-ea"/>
                <a:cs typeface="+mn-cs"/>
              </a:rPr>
              <a:t> from the navigation menu, or search for it in the </a:t>
            </a:r>
            <a:r>
              <a:rPr lang="en-IE" sz="1200" b="0" i="1" u="none" strike="noStrike" kern="1200" dirty="0">
                <a:solidFill>
                  <a:schemeClr val="tx1"/>
                </a:solidFill>
                <a:effectLst/>
                <a:latin typeface="+mn-lt"/>
                <a:ea typeface="+mn-ea"/>
                <a:cs typeface="+mn-cs"/>
              </a:rPr>
              <a:t>All services</a:t>
            </a:r>
            <a:r>
              <a:rPr lang="en-IE" sz="1200" b="0" i="0" u="none" strike="noStrike" kern="1200" dirty="0">
                <a:solidFill>
                  <a:schemeClr val="tx1"/>
                </a:solidFill>
                <a:effectLst/>
                <a:latin typeface="+mn-lt"/>
                <a:ea typeface="+mn-ea"/>
                <a:cs typeface="+mn-cs"/>
              </a:rPr>
              <a:t> menu.</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You can download recommendations from Azure Advisor in PDF or CSV format, which you can then share.</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details about Azure Advisor, go to </a:t>
            </a:r>
            <a:r>
              <a:rPr lang="en-IE" u="sng" dirty="0"/>
              <a:t>https://docs.microsoft.com/en-us/azure/advisor/</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98626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Oder dann gleich in </a:t>
            </a:r>
            <a:r>
              <a:rPr lang="de-DE" dirty="0" err="1"/>
              <a:t>PowerBI</a:t>
            </a:r>
            <a:r>
              <a:rPr lang="de-DE" dirty="0"/>
              <a:t> &lt;KLICK&gt;</a:t>
            </a:r>
          </a:p>
        </p:txBody>
      </p:sp>
      <p:sp>
        <p:nvSpPr>
          <p:cNvPr id="4" name="Foliennummernplatzhalter 3"/>
          <p:cNvSpPr>
            <a:spLocks noGrp="1"/>
          </p:cNvSpPr>
          <p:nvPr>
            <p:ph type="sldNum" sz="quarter" idx="10"/>
          </p:nvPr>
        </p:nvSpPr>
        <p:spPr/>
        <p:txBody>
          <a:bodyPr/>
          <a:lstStyle/>
          <a:p>
            <a:fld id="{A762020F-4149-4169-AD7F-31C0C35BB458}" type="slidenum">
              <a:rPr lang="de-DE" smtClean="0"/>
              <a:pPr/>
              <a:t>51</a:t>
            </a:fld>
            <a:endParaRPr lang="de-DE" dirty="0"/>
          </a:p>
        </p:txBody>
      </p:sp>
    </p:spTree>
    <p:extLst>
      <p:ext uri="{BB962C8B-B14F-4D97-AF65-F5344CB8AC3E}">
        <p14:creationId xmlns:p14="http://schemas.microsoft.com/office/powerpoint/2010/main" val="3269573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0500" defTabSz="9417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FEAE989E-5381-40B5-87D5-748855F4FC30}" type="datetime8">
              <a:rPr lang="en-US">
                <a:solidFill>
                  <a:prstClr val="black"/>
                </a:solidFill>
                <a:latin typeface="Segoe UI" pitchFamily="34" charset="0"/>
              </a:rPr>
              <a:pPr defTabSz="950464">
                <a:defRPr/>
              </a:pPr>
              <a:t>10/1/2019 1:40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52</a:t>
            </a:fld>
            <a:endParaRPr lang="en-US">
              <a:solidFill>
                <a:prstClr val="black"/>
              </a:solidFill>
              <a:latin typeface="Segoe UI" pitchFamily="34" charset="0"/>
            </a:endParaRPr>
          </a:p>
        </p:txBody>
      </p:sp>
    </p:spTree>
    <p:extLst>
      <p:ext uri="{BB962C8B-B14F-4D97-AF65-F5344CB8AC3E}">
        <p14:creationId xmlns:p14="http://schemas.microsoft.com/office/powerpoint/2010/main" val="421735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5</a:t>
            </a:fld>
            <a:endParaRPr lang="en-US" dirty="0"/>
          </a:p>
        </p:txBody>
      </p:sp>
    </p:spTree>
    <p:extLst>
      <p:ext uri="{BB962C8B-B14F-4D97-AF65-F5344CB8AC3E}">
        <p14:creationId xmlns:p14="http://schemas.microsoft.com/office/powerpoint/2010/main" val="257541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5475" y="958850"/>
            <a:ext cx="5607050" cy="3154363"/>
          </a:xfrm>
        </p:spPr>
      </p:sp>
      <p:sp>
        <p:nvSpPr>
          <p:cNvPr id="3" name="Notes Placeholder 2"/>
          <p:cNvSpPr>
            <a:spLocks noGrp="1"/>
          </p:cNvSpPr>
          <p:nvPr>
            <p:ph type="body" idx="1"/>
          </p:nvPr>
        </p:nvSpPr>
        <p:spPr>
          <a:xfrm>
            <a:off x="685800" y="4572000"/>
            <a:ext cx="5486400" cy="4113213"/>
          </a:xfrm>
        </p:spPr>
        <p:txBody>
          <a:bodyPr/>
          <a:lstStyle/>
          <a:p>
            <a:r>
              <a:rPr lang="en-IE" sz="1200" b="0" i="0" u="none" strike="noStrike" kern="1200" dirty="0">
                <a:solidFill>
                  <a:schemeClr val="tx1"/>
                </a:solidFill>
                <a:effectLst/>
                <a:latin typeface="+mn-lt"/>
                <a:ea typeface="+mn-ea"/>
                <a:cs typeface="+mn-cs"/>
              </a:rPr>
              <a:t>A list of regions and their locations is available at </a:t>
            </a:r>
            <a:r>
              <a:rPr lang="en-IE" u="sng" dirty="0"/>
              <a:t>https://azure.microsoft.com/en-us/global-infrastructure/locations/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In the context of this course, this is what we mean by "region.</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Microsoft Azure has more global regions than any other cloud provider. This provides customers the flexibility and scale needed to bring applications closer to users around the world, preserving data residency and offering comprehensive compliance and resiliency options for customer. At the time of writing this, Azure is generally available in 42 regions around the world, with plans announced for 12 additional regions.</a:t>
            </a:r>
          </a:p>
          <a:p>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Special Azure regions</a:t>
            </a:r>
          </a:p>
          <a:p>
            <a:r>
              <a:rPr lang="en-IE" sz="1200" b="0" i="0" u="none" strike="noStrike" kern="1200" dirty="0">
                <a:solidFill>
                  <a:schemeClr val="tx1"/>
                </a:solidFill>
                <a:effectLst/>
                <a:latin typeface="+mn-lt"/>
                <a:ea typeface="+mn-ea"/>
                <a:cs typeface="+mn-cs"/>
              </a:rPr>
              <a:t>Special regions include:</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US DoD Central, US Gov Virginia, US Gov Iowa </a:t>
            </a:r>
            <a:r>
              <a:rPr lang="en-IE" sz="1200" b="0" i="0" u="none" strike="noStrike" kern="1200" dirty="0">
                <a:solidFill>
                  <a:schemeClr val="tx1"/>
                </a:solidFill>
                <a:effectLst/>
                <a:latin typeface="+mn-lt"/>
                <a:ea typeface="+mn-ea"/>
                <a:cs typeface="+mn-cs"/>
              </a:rPr>
              <a:t>and more in the US. These are physical and logical network-isolated instances of Azure for US government agencies and partners. They are operated by screened US personnel. Includes additional compliance certifications.</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China East, China North, </a:t>
            </a:r>
            <a:r>
              <a:rPr lang="en-IE" sz="1200" b="0" i="0" u="none" strike="noStrike" kern="1200" dirty="0">
                <a:solidFill>
                  <a:schemeClr val="tx1"/>
                </a:solidFill>
                <a:effectLst/>
                <a:latin typeface="+mn-lt"/>
                <a:ea typeface="+mn-ea"/>
                <a:cs typeface="+mn-cs"/>
              </a:rPr>
              <a:t>and more in China. These regions are available through a unique partnership between Microsoft and 21Vianet, whereby Microsoft does not directly maintain the datacenters.</a:t>
            </a:r>
          </a:p>
          <a:p>
            <a:pPr marL="171450" indent="-171450">
              <a:buFont typeface="Arial" panose="020B0604020202020204" pitchFamily="34" charset="0"/>
              <a:buChar char="•"/>
            </a:pPr>
            <a:r>
              <a:rPr lang="en-IE" sz="1200" u="none" strike="noStrike" kern="1200" dirty="0">
                <a:solidFill>
                  <a:schemeClr val="tx1"/>
                </a:solidFill>
                <a:effectLst/>
                <a:latin typeface="+mn-lt"/>
                <a:ea typeface="+mn-ea"/>
                <a:cs typeface="+mn-cs"/>
              </a:rPr>
              <a:t>Germany Central and Germany Northeast</a:t>
            </a:r>
            <a:r>
              <a:rPr lang="en-IE" sz="1200" i="1" u="none" strike="noStrike" kern="1200" dirty="0">
                <a:solidFill>
                  <a:schemeClr val="tx1"/>
                </a:solidFill>
                <a:effectLst/>
                <a:latin typeface="+mn-lt"/>
                <a:ea typeface="+mn-ea"/>
                <a:cs typeface="+mn-cs"/>
              </a:rPr>
              <a:t>.</a:t>
            </a:r>
            <a:r>
              <a:rPr lang="en-IE" sz="1200" b="1"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rPr>
              <a:t>These regions are available through a data trustee model whereby customer data remains in Germany under control of T-Systems, a </a:t>
            </a:r>
            <a:r>
              <a:rPr lang="en-IE" dirty="0"/>
              <a:t>Deutsche Telekom company.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a:xfrm>
            <a:off x="0" y="8781352"/>
            <a:ext cx="4289898" cy="266509"/>
          </a:xfrm>
        </p:spPr>
        <p:txBody>
          <a:bodyPr/>
          <a:lstStyle/>
          <a:p>
            <a:pPr defTabSz="914099" eaLnBrk="0" hangingPunct="0"/>
            <a:r>
              <a:rPr lang="en-US" sz="8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Additional advantages of region pairs include: </a:t>
            </a:r>
          </a:p>
          <a:p>
            <a:pPr marL="171450" indent="-171450">
              <a:buFont typeface="Arial" panose="020B0604020202020204" pitchFamily="34" charset="0"/>
              <a:buChar char="•"/>
            </a:pPr>
            <a:r>
              <a:rPr lang="en-IE" dirty="0"/>
              <a:t>In the event of a wider Azure outage, one region out of every pair is prioritized to help reduce the time it takes to restore them for applications.</a:t>
            </a:r>
          </a:p>
          <a:p>
            <a:pPr marL="171450" indent="-171450">
              <a:buFont typeface="Arial" panose="020B0604020202020204" pitchFamily="34" charset="0"/>
              <a:buChar char="•"/>
            </a:pPr>
            <a:r>
              <a:rPr lang="en-IE" dirty="0"/>
              <a:t>Planned Azure updates are rolled out to paired regions one region at a time to minimize downtime and risk of application outage.</a:t>
            </a:r>
          </a:p>
          <a:p>
            <a:pPr marL="171450" indent="-171450">
              <a:buFont typeface="Arial" panose="020B0604020202020204" pitchFamily="34" charset="0"/>
              <a:buChar char="•"/>
            </a:pPr>
            <a:r>
              <a:rPr lang="en-IE" dirty="0"/>
              <a:t>Data continues to reside within the same geography as its pair (except for Brazil South) for tax and law enforcement jurisdiction purposes.</a:t>
            </a:r>
          </a:p>
          <a:p>
            <a:pPr marL="171450" indent="-171450">
              <a:buFont typeface="Arial" panose="020B0604020202020204" pitchFamily="34" charset="0"/>
              <a:buChar char="•"/>
            </a:pPr>
            <a:r>
              <a:rPr lang="en-IE" dirty="0"/>
              <a:t>Examples of region pairs would be West US paired with East US, and Southeast Asia paired with East Asia.</a:t>
            </a:r>
          </a:p>
          <a:p>
            <a:endParaRPr lang="en-IE" dirty="0"/>
          </a:p>
          <a:p>
            <a:r>
              <a:rPr lang="en-IE" b="1" dirty="0"/>
              <a:t>Note</a:t>
            </a:r>
            <a:r>
              <a:rPr lang="en-IE" dirty="0"/>
              <a:t>: A full list of region pairs is available at </a:t>
            </a:r>
            <a:r>
              <a:rPr lang="en-IE" u="sng" dirty="0"/>
              <a:t>https://docs.microsoft.com/en-us/azure/best-practices-availability-paired-regions#what-are-paired-regions </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799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27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10/1/2019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
        <p:nvSpPr>
          <p:cNvPr id="3" name="Notes Placeholder 2">
            <a:extLst>
              <a:ext uri="{FF2B5EF4-FFF2-40B4-BE49-F238E27FC236}">
                <a16:creationId xmlns:a16="http://schemas.microsoft.com/office/drawing/2014/main" id="{3F23FA2C-81DE-4676-BFC3-0EE65F985650}"/>
              </a:ext>
            </a:extLst>
          </p:cNvPr>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2833921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9180" y="5341300"/>
            <a:ext cx="4407295" cy="1625190"/>
          </a:xfrm>
          <a:prstGeom prst="rect">
            <a:avLst/>
          </a:prstGeom>
        </p:spPr>
      </p:pic>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06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97260"/>
            <a:ext cx="11887200" cy="932563"/>
          </a:xfrm>
          <a:noFill/>
        </p:spPr>
        <p:txBody>
          <a:bodyPr vert="horz" wrap="square" lIns="146304" tIns="91440" rIns="146304" bIns="91440" rtlCol="0" anchor="b" anchorCtr="0">
            <a:spAutoFit/>
          </a:bodyPr>
          <a:lstStyle>
            <a:lvl1pPr>
              <a:defRPr lang="en-US" sz="5400" spc="-100"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06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977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36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63662"/>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5149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927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253077"/>
            <a:ext cx="12406497" cy="4574895"/>
          </a:xfrm>
          <a:prstGeom prst="rect">
            <a:avLst/>
          </a:prstGeom>
        </p:spPr>
      </p:pic>
    </p:spTree>
    <p:extLst>
      <p:ext uri="{BB962C8B-B14F-4D97-AF65-F5344CB8AC3E}">
        <p14:creationId xmlns:p14="http://schemas.microsoft.com/office/powerpoint/2010/main" val="19330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0A59-CF47-4310-B53B-222DECD7842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D61FAD8-A270-4835-B6F9-CB8CC495735D}"/>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a:extLst>
              <a:ext uri="{FF2B5EF4-FFF2-40B4-BE49-F238E27FC236}">
                <a16:creationId xmlns:a16="http://schemas.microsoft.com/office/drawing/2014/main" id="{E642CE73-0152-4ABF-9391-BD897F5B4E3D}"/>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8A5E9C5-88EF-4C3B-ACAD-129C7B5F8A31}"/>
              </a:ext>
            </a:extLst>
          </p:cNvPr>
          <p:cNvSpPr>
            <a:spLocks noGrp="1"/>
          </p:cNvSpPr>
          <p:nvPr>
            <p:ph type="dt" sz="half" idx="10"/>
          </p:nvPr>
        </p:nvSpPr>
        <p:spPr/>
        <p:txBody>
          <a:bodyPr/>
          <a:lstStyle/>
          <a:p>
            <a:fld id="{FFDB6D7C-7927-4CBB-8A3C-B48A277CE5CB}" type="datetimeFigureOut">
              <a:rPr lang="en-US" smtClean="0"/>
              <a:t>10/1/2019</a:t>
            </a:fld>
            <a:endParaRPr lang="en-US" dirty="0"/>
          </a:p>
        </p:txBody>
      </p:sp>
      <p:sp>
        <p:nvSpPr>
          <p:cNvPr id="6" name="Footer Placeholder 5">
            <a:extLst>
              <a:ext uri="{FF2B5EF4-FFF2-40B4-BE49-F238E27FC236}">
                <a16:creationId xmlns:a16="http://schemas.microsoft.com/office/drawing/2014/main" id="{9C878014-89C8-4906-AF20-FD3EAA6F1B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4C83C-78E0-4D1F-BBAE-25B5AE633068}"/>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4204655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104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9793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69512A-442B-445B-8D79-11331254F4F2}"/>
              </a:ext>
            </a:extLst>
          </p:cNvPr>
          <p:cNvSpPr>
            <a:spLocks noGrp="1"/>
          </p:cNvSpPr>
          <p:nvPr>
            <p:ph type="dt" sz="half" idx="10"/>
          </p:nvPr>
        </p:nvSpPr>
        <p:spPr/>
        <p:txBody>
          <a:bodyPr/>
          <a:lstStyle/>
          <a:p>
            <a:fld id="{FFDB6D7C-7927-4CBB-8A3C-B48A277CE5CB}" type="datetimeFigureOut">
              <a:rPr lang="en-US" smtClean="0"/>
              <a:t>10/1/2019</a:t>
            </a:fld>
            <a:endParaRPr lang="en-US" dirty="0"/>
          </a:p>
        </p:txBody>
      </p:sp>
      <p:sp>
        <p:nvSpPr>
          <p:cNvPr id="3" name="Footer Placeholder 2">
            <a:extLst>
              <a:ext uri="{FF2B5EF4-FFF2-40B4-BE49-F238E27FC236}">
                <a16:creationId xmlns:a16="http://schemas.microsoft.com/office/drawing/2014/main" id="{CDCD38F0-640D-496E-AC2A-19F6D6DD007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A615D18-6441-4021-A2AA-66C4CC1F7060}"/>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3348574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93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9867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7942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94794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99214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7059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0075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4356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‹Nr.›</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06163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282513"/>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3996297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74702" y="1367630"/>
            <a:ext cx="11888787" cy="2308324"/>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4942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675439" y="1367630"/>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de-DE"/>
              <a:t>Mastertextformat bearbeiten</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de-DE"/>
              <a:t>Zweite Ebene</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de-DE"/>
              <a:t>Dritte Ebene</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de-DE"/>
              <a:t>Vierte Ebene</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75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231775" indent="-231775">
              <a:spcBef>
                <a:spcPts val="1224"/>
              </a:spcBef>
              <a:buClr>
                <a:srgbClr val="002050"/>
              </a:buClr>
              <a:buFont typeface="Wingdings" panose="05000000000000000000" pitchFamily="2" charset="2"/>
              <a:buChar char=""/>
              <a:defRPr sz="3000" b="0">
                <a:latin typeface="+mn-lt"/>
              </a:defRPr>
            </a:lvl1pPr>
            <a:lvl2pPr marL="427038" indent="-171450">
              <a:buClr>
                <a:srgbClr val="002050"/>
              </a:buClr>
              <a:buFont typeface="Wingdings" panose="05000000000000000000" pitchFamily="2" charset="2"/>
              <a:buChar char=""/>
              <a:defRPr sz="2400" b="0"/>
            </a:lvl2pPr>
            <a:lvl3pPr marL="639763" indent="-188913">
              <a:buClr>
                <a:srgbClr val="002050"/>
              </a:buClr>
              <a:buFont typeface="Wingdings" panose="05000000000000000000" pitchFamily="2" charset="2"/>
              <a:buChar char=""/>
              <a:tabLst/>
              <a:defRPr sz="2200" b="0"/>
            </a:lvl3pPr>
            <a:lvl4pPr marL="828675" indent="-176213">
              <a:buClr>
                <a:srgbClr val="002050"/>
              </a:buClr>
              <a:buFont typeface="Wingdings" panose="05000000000000000000" pitchFamily="2" charset="2"/>
              <a:buChar char=""/>
              <a:defRPr sz="2200" b="0"/>
            </a:lvl4pPr>
            <a:lvl5pPr marL="1023938" indent="-169863">
              <a:buClr>
                <a:srgbClr val="002050"/>
              </a:buClr>
              <a:buFont typeface="Wingdings" panose="05000000000000000000" pitchFamily="2" charset="2"/>
              <a:buChar char=""/>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367630"/>
            <a:ext cx="5486399" cy="2462213"/>
          </a:xfrm>
        </p:spPr>
        <p:txBody>
          <a:bodyPr wrap="square">
            <a:spAutoFit/>
          </a:bodyPr>
          <a:lstStyle>
            <a:lvl1pPr marL="287338" indent="-287338">
              <a:spcBef>
                <a:spcPts val="1224"/>
              </a:spcBef>
              <a:buClr>
                <a:srgbClr val="002050"/>
              </a:buClr>
              <a:buFont typeface="Wingdings" panose="05000000000000000000" pitchFamily="2" charset="2"/>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342900" indent="-342900">
              <a:buClr>
                <a:srgbClr val="002050"/>
              </a:buClr>
              <a:buFont typeface="Wingdings" panose="05000000000000000000" pitchFamily="2" charset="2"/>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342900" indent="-342900">
              <a:buClr>
                <a:srgbClr val="002050"/>
              </a:buClr>
              <a:buFont typeface="Wingdings" panose="05000000000000000000" pitchFamily="2" charset="2"/>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Mastertextformat bearbeiten</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Zweite Ebene</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Dritte Ebene</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Vierte Ebene</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25357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9693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35" y="1544701"/>
            <a:ext cx="12435593" cy="5449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446924"/>
            <a:ext cx="11794096" cy="738664"/>
          </a:xfrm>
        </p:spPr>
        <p:txBody>
          <a:bodyPr anchor="ctr">
            <a:spAutoFit/>
          </a:bodyPr>
          <a:lstStyle>
            <a:lvl1pPr>
              <a:defRPr sz="4000"/>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493426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34011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35" y="0"/>
            <a:ext cx="12435593" cy="1544701"/>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548640"/>
            <a:ext cx="10502218" cy="738664"/>
          </a:xfrm>
        </p:spPr>
        <p:txBody>
          <a:bodyPr anchor="ctr">
            <a:spAutoFit/>
          </a:bodyPr>
          <a:lstStyle>
            <a:lvl1pPr>
              <a:defRPr sz="4000" spc="-30"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74639" y="2016532"/>
            <a:ext cx="11558608" cy="2250873"/>
          </a:xfrm>
        </p:spPr>
        <p:txBody>
          <a:bodyPr/>
          <a:lstStyle>
            <a:lvl1pPr marL="0" indent="0">
              <a:spcBef>
                <a:spcPts val="3600"/>
              </a:spcBef>
              <a:spcAft>
                <a:spcPts val="200"/>
              </a:spcAft>
              <a:buSzPct val="85000"/>
              <a:buFontTx/>
              <a:buNone/>
              <a:defRPr sz="2800">
                <a:gradFill>
                  <a:gsLst>
                    <a:gs pos="76030">
                      <a:schemeClr val="tx1"/>
                    </a:gs>
                    <a:gs pos="59000">
                      <a:schemeClr val="tx1"/>
                    </a:gs>
                  </a:gsLst>
                  <a:lin ang="5400000" scaled="0"/>
                </a:gradFill>
                <a:latin typeface="+mn-lt"/>
              </a:defRPr>
            </a:lvl1pPr>
            <a:lvl2pPr marL="742950" indent="-285750">
              <a:buClr>
                <a:srgbClr val="002050"/>
              </a:buClr>
              <a:defRPr sz="2600">
                <a:gradFill>
                  <a:gsLst>
                    <a:gs pos="76030">
                      <a:schemeClr val="tx1"/>
                    </a:gs>
                    <a:gs pos="59000">
                      <a:schemeClr val="tx1"/>
                    </a:gs>
                  </a:gsLst>
                  <a:lin ang="5400000" scaled="0"/>
                </a:gradFill>
              </a:defRPr>
            </a:lvl2pPr>
            <a:lvl3pPr marL="860425" indent="-228600">
              <a:buClr>
                <a:srgbClr val="002050"/>
              </a:buClr>
              <a:defRPr>
                <a:gradFill>
                  <a:gsLst>
                    <a:gs pos="76030">
                      <a:schemeClr val="tx1"/>
                    </a:gs>
                    <a:gs pos="59000">
                      <a:schemeClr val="tx1"/>
                    </a:gs>
                  </a:gsLst>
                  <a:lin ang="5400000" scaled="0"/>
                </a:gradFill>
              </a:defRPr>
            </a:lvl3pPr>
            <a:lvl4pPr marL="1089025" indent="-228600" defTabSz="974725">
              <a:buClr>
                <a:srgbClr val="002050"/>
              </a:buClr>
              <a:defRPr>
                <a:gradFill>
                  <a:gsLst>
                    <a:gs pos="76030">
                      <a:schemeClr val="tx1"/>
                    </a:gs>
                    <a:gs pos="59000">
                      <a:schemeClr val="tx1"/>
                    </a:gs>
                  </a:gsLst>
                  <a:lin ang="5400000" scaled="0"/>
                </a:gradFill>
              </a:defRPr>
            </a:lvl4pPr>
            <a:lvl5pPr marL="1371600" indent="-228600">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292094" y="58660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2484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450055"/>
            <a:ext cx="11889564" cy="91757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74640" y="1367630"/>
            <a:ext cx="11887198" cy="2308324"/>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3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312008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76" r:id="rId7"/>
    <p:sldLayoutId id="2147483777" r:id="rId8"/>
    <p:sldLayoutId id="2147483773" r:id="rId9"/>
    <p:sldLayoutId id="2147483738" r:id="rId10"/>
    <p:sldLayoutId id="2147483740" r:id="rId11"/>
    <p:sldLayoutId id="2147483741" r:id="rId12"/>
    <p:sldLayoutId id="2147483743" r:id="rId13"/>
    <p:sldLayoutId id="2147483744"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t3Vo37V9oU8"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rGGfRogOCJQ"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qTRm3tC2Rw"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9XgJG_vUaXk"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6921-EC61-4D80-ACA9-524E4702DD3D}"/>
              </a:ext>
            </a:extLst>
          </p:cNvPr>
          <p:cNvSpPr>
            <a:spLocks noGrp="1"/>
          </p:cNvSpPr>
          <p:nvPr>
            <p:ph type="title"/>
          </p:nvPr>
        </p:nvSpPr>
        <p:spPr>
          <a:xfrm>
            <a:off x="274702" y="2800693"/>
            <a:ext cx="9143936" cy="932563"/>
          </a:xfrm>
        </p:spPr>
        <p:txBody>
          <a:bodyPr/>
          <a:lstStyle/>
          <a:p>
            <a:r>
              <a:rPr lang="en-US" dirty="0"/>
              <a:t>Modul 2 </a:t>
            </a:r>
          </a:p>
        </p:txBody>
      </p:sp>
      <p:sp>
        <p:nvSpPr>
          <p:cNvPr id="3" name="Text Placeholder 2">
            <a:extLst>
              <a:ext uri="{FF2B5EF4-FFF2-40B4-BE49-F238E27FC236}">
                <a16:creationId xmlns:a16="http://schemas.microsoft.com/office/drawing/2014/main" id="{0ECFF19A-2C1F-445D-BE35-87630220D8C7}"/>
              </a:ext>
            </a:extLst>
          </p:cNvPr>
          <p:cNvSpPr>
            <a:spLocks noGrp="1"/>
          </p:cNvSpPr>
          <p:nvPr>
            <p:ph type="body" sz="quarter" idx="12"/>
          </p:nvPr>
        </p:nvSpPr>
        <p:spPr>
          <a:xfrm>
            <a:off x="274701" y="3955786"/>
            <a:ext cx="9143937" cy="683264"/>
          </a:xfrm>
        </p:spPr>
        <p:txBody>
          <a:bodyPr/>
          <a:lstStyle/>
          <a:p>
            <a:r>
              <a:rPr lang="en-US" dirty="0"/>
              <a:t>Niels Ophey</a:t>
            </a:r>
          </a:p>
        </p:txBody>
      </p:sp>
    </p:spTree>
    <p:extLst>
      <p:ext uri="{BB962C8B-B14F-4D97-AF65-F5344CB8AC3E}">
        <p14:creationId xmlns:p14="http://schemas.microsoft.com/office/powerpoint/2010/main" val="41476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2"/>
          <a:stretch>
            <a:fillRect/>
          </a:stretch>
        </p:blipFill>
        <p:spPr>
          <a:xfrm>
            <a:off x="882" y="1"/>
            <a:ext cx="12434711" cy="6994524"/>
          </a:xfrm>
          <a:prstGeom prst="rect">
            <a:avLst/>
          </a:prstGeom>
          <a:ln>
            <a:noFill/>
          </a:ln>
          <a:effectLst/>
        </p:spPr>
      </p:pic>
      <p:sp>
        <p:nvSpPr>
          <p:cNvPr id="6" name="Title 5">
            <a:extLst>
              <a:ext uri="{FF2B5EF4-FFF2-40B4-BE49-F238E27FC236}">
                <a16:creationId xmlns:a16="http://schemas.microsoft.com/office/drawing/2014/main" id="{4337447E-A288-436C-B822-771DAC36B2C3}"/>
              </a:ext>
            </a:extLst>
          </p:cNvPr>
          <p:cNvSpPr>
            <a:spLocks noGrp="1"/>
          </p:cNvSpPr>
          <p:nvPr>
            <p:ph type="title" idx="4294967295"/>
          </p:nvPr>
        </p:nvSpPr>
        <p:spPr>
          <a:xfrm>
            <a:off x="259657" y="234936"/>
            <a:ext cx="11237870" cy="583011"/>
          </a:xfrm>
        </p:spPr>
        <p:txBody>
          <a:bodyPr>
            <a:normAutofit fontScale="90000"/>
          </a:bodyPr>
          <a:lstStyle/>
          <a:p>
            <a:r>
              <a:rPr lang="en-US" dirty="0">
                <a:solidFill>
                  <a:srgbClr val="595959"/>
                </a:solidFill>
              </a:rPr>
              <a:t>2017 (3 years later)</a:t>
            </a:r>
          </a:p>
        </p:txBody>
      </p:sp>
      <p:cxnSp>
        <p:nvCxnSpPr>
          <p:cNvPr id="17" name="Straight Connector 16">
            <a:extLst>
              <a:ext uri="{FF2B5EF4-FFF2-40B4-BE49-F238E27FC236}">
                <a16:creationId xmlns:a16="http://schemas.microsoft.com/office/drawing/2014/main" id="{84AC9DD8-9BF0-4E53-8961-23A525FEE6FA}"/>
              </a:ext>
            </a:extLst>
          </p:cNvPr>
          <p:cNvCxnSpPr>
            <a:cxnSpLocks/>
            <a:endCxn id="3" idx="1"/>
          </p:cNvCxnSpPr>
          <p:nvPr/>
        </p:nvCxnSpPr>
        <p:spPr>
          <a:xfrm flipV="1">
            <a:off x="5732507" y="645937"/>
            <a:ext cx="2229235" cy="1724429"/>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C2FE6CDB-2370-4E21-84FB-273842A2F29C}"/>
              </a:ext>
            </a:extLst>
          </p:cNvPr>
          <p:cNvCxnSpPr>
            <a:cxnSpLocks/>
            <a:stCxn id="9" idx="4"/>
            <a:endCxn id="3" idx="4"/>
          </p:cNvCxnSpPr>
          <p:nvPr/>
        </p:nvCxnSpPr>
        <p:spPr>
          <a:xfrm>
            <a:off x="6505789" y="2703791"/>
            <a:ext cx="2971313" cy="0"/>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3"/>
          <a:stretch>
            <a:fillRect/>
          </a:stretch>
        </p:blipFill>
        <p:spPr>
          <a:xfrm>
            <a:off x="7334058" y="292867"/>
            <a:ext cx="4286089" cy="2410925"/>
          </a:xfrm>
          <a:prstGeom prst="ellipse">
            <a:avLst/>
          </a:prstGeom>
          <a:noFill/>
          <a:ln w="31750">
            <a:solidFill>
              <a:schemeClr val="bg1"/>
            </a:solidFill>
            <a:headEnd type="none" w="med" len="med"/>
            <a:tailEnd type="none" w="med" len="med"/>
          </a:ln>
          <a:effectLst/>
        </p:spPr>
      </p:pic>
      <p:sp>
        <p:nvSpPr>
          <p:cNvPr id="9" name="Oval 8">
            <a:extLst>
              <a:ext uri="{FF2B5EF4-FFF2-40B4-BE49-F238E27FC236}">
                <a16:creationId xmlns:a16="http://schemas.microsoft.com/office/drawing/2014/main" id="{5A6EBF3B-AFAF-4EB2-9D87-9068A85A26A3}"/>
              </a:ext>
            </a:extLst>
          </p:cNvPr>
          <p:cNvSpPr/>
          <p:nvPr/>
        </p:nvSpPr>
        <p:spPr bwMode="auto">
          <a:xfrm>
            <a:off x="5596501" y="2253792"/>
            <a:ext cx="1818577" cy="450000"/>
          </a:xfrm>
          <a:prstGeom prst="ellips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893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B9727-6CEF-4A16-9F1D-E7C8FF6F4507}"/>
              </a:ext>
            </a:extLst>
          </p:cNvPr>
          <p:cNvSpPr>
            <a:spLocks noGrp="1"/>
          </p:cNvSpPr>
          <p:nvPr>
            <p:ph type="title" idx="4294967295"/>
          </p:nvPr>
        </p:nvSpPr>
        <p:spPr>
          <a:xfrm>
            <a:off x="196864" y="223040"/>
            <a:ext cx="11372580" cy="508398"/>
          </a:xfrm>
        </p:spPr>
        <p:txBody>
          <a:bodyPr>
            <a:normAutofit fontScale="90000"/>
          </a:bodyPr>
          <a:lstStyle/>
          <a:p>
            <a:r>
              <a:rPr lang="de-DE" sz="4488" dirty="0">
                <a:solidFill>
                  <a:srgbClr val="595959"/>
                </a:solidFill>
              </a:rPr>
              <a:t>Inside Azure Datacenter Architecture</a:t>
            </a:r>
          </a:p>
        </p:txBody>
      </p:sp>
      <p:sp>
        <p:nvSpPr>
          <p:cNvPr id="3" name="Inhaltsplatzhalter 2">
            <a:extLst>
              <a:ext uri="{FF2B5EF4-FFF2-40B4-BE49-F238E27FC236}">
                <a16:creationId xmlns:a16="http://schemas.microsoft.com/office/drawing/2014/main" id="{E23F8CA3-A389-4E22-AD38-89F90401333C}"/>
              </a:ext>
            </a:extLst>
          </p:cNvPr>
          <p:cNvSpPr>
            <a:spLocks noGrp="1"/>
          </p:cNvSpPr>
          <p:nvPr>
            <p:ph idx="4294967295"/>
          </p:nvPr>
        </p:nvSpPr>
        <p:spPr>
          <a:xfrm>
            <a:off x="549758" y="1588341"/>
            <a:ext cx="11885835" cy="2197122"/>
          </a:xfrm>
        </p:spPr>
        <p:txBody>
          <a:bodyPr/>
          <a:lstStyle/>
          <a:p>
            <a:pPr marL="0" indent="0">
              <a:buNone/>
            </a:pPr>
            <a:r>
              <a:rPr lang="de-DE" sz="3264" dirty="0" err="1">
                <a:solidFill>
                  <a:srgbClr val="595959"/>
                </a:solidFill>
              </a:rPr>
              <a:t>Build</a:t>
            </a:r>
            <a:r>
              <a:rPr lang="de-DE" sz="3264" dirty="0">
                <a:solidFill>
                  <a:srgbClr val="595959"/>
                </a:solidFill>
              </a:rPr>
              <a:t> 2018</a:t>
            </a:r>
          </a:p>
          <a:p>
            <a:pPr marL="0" indent="0">
              <a:buNone/>
            </a:pPr>
            <a:r>
              <a:rPr lang="de-DE" sz="3264" dirty="0">
                <a:solidFill>
                  <a:srgbClr val="595959"/>
                </a:solidFill>
              </a:rPr>
              <a:t>Mark </a:t>
            </a:r>
            <a:r>
              <a:rPr lang="de-DE" sz="3264" dirty="0" err="1">
                <a:solidFill>
                  <a:srgbClr val="595959"/>
                </a:solidFill>
              </a:rPr>
              <a:t>Russinovich</a:t>
            </a:r>
            <a:r>
              <a:rPr lang="de-DE" sz="3264" dirty="0">
                <a:solidFill>
                  <a:srgbClr val="595959"/>
                </a:solidFill>
              </a:rPr>
              <a:t>, </a:t>
            </a:r>
            <a:br>
              <a:rPr lang="de-DE" sz="3264" dirty="0">
                <a:solidFill>
                  <a:srgbClr val="595959"/>
                </a:solidFill>
              </a:rPr>
            </a:br>
            <a:r>
              <a:rPr lang="de-DE" sz="2856" dirty="0">
                <a:solidFill>
                  <a:srgbClr val="595959"/>
                </a:solidFill>
              </a:rPr>
              <a:t>CTO Azure</a:t>
            </a:r>
            <a:endParaRPr lang="de-DE" sz="3264" dirty="0">
              <a:solidFill>
                <a:srgbClr val="595959"/>
              </a:solidFill>
            </a:endParaRPr>
          </a:p>
          <a:p>
            <a:endParaRPr lang="de-DE" sz="3264" dirty="0">
              <a:solidFill>
                <a:srgbClr val="595959"/>
              </a:solidFill>
            </a:endParaRPr>
          </a:p>
        </p:txBody>
      </p:sp>
      <p:pic>
        <p:nvPicPr>
          <p:cNvPr id="6" name="Grafik 5">
            <a:hlinkClick r:id="rId2"/>
            <a:extLst>
              <a:ext uri="{FF2B5EF4-FFF2-40B4-BE49-F238E27FC236}">
                <a16:creationId xmlns:a16="http://schemas.microsoft.com/office/drawing/2014/main" id="{5FBDAFA7-883F-40EA-B58B-23BE72379C26}"/>
              </a:ext>
            </a:extLst>
          </p:cNvPr>
          <p:cNvPicPr>
            <a:picLocks noChangeAspect="1"/>
          </p:cNvPicPr>
          <p:nvPr/>
        </p:nvPicPr>
        <p:blipFill>
          <a:blip r:embed="rId3"/>
          <a:stretch>
            <a:fillRect/>
          </a:stretch>
        </p:blipFill>
        <p:spPr>
          <a:xfrm>
            <a:off x="5561774" y="937813"/>
            <a:ext cx="6065150" cy="5255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3" name="Rechteck 22">
            <a:extLst>
              <a:ext uri="{FF2B5EF4-FFF2-40B4-BE49-F238E27FC236}">
                <a16:creationId xmlns:a16="http://schemas.microsoft.com/office/drawing/2014/main" id="{38FBC8F3-5A59-43D2-86C2-06839C1B6053}"/>
              </a:ext>
            </a:extLst>
          </p:cNvPr>
          <p:cNvSpPr/>
          <p:nvPr/>
        </p:nvSpPr>
        <p:spPr>
          <a:xfrm>
            <a:off x="196864" y="6516265"/>
            <a:ext cx="7341661" cy="382308"/>
          </a:xfrm>
          <a:prstGeom prst="rect">
            <a:avLst/>
          </a:prstGeom>
        </p:spPr>
        <p:txBody>
          <a:bodyPr wrap="square">
            <a:spAutoFit/>
          </a:bodyPr>
          <a:lstStyle/>
          <a:p>
            <a:pPr defTabSz="932597">
              <a:defRPr/>
            </a:pPr>
            <a:r>
              <a:rPr lang="de-DE" dirty="0"/>
              <a:t>https://www.youtube.com/watch?v=t3Vo37V9oU8</a:t>
            </a:r>
          </a:p>
        </p:txBody>
      </p:sp>
    </p:spTree>
    <p:extLst>
      <p:ext uri="{BB962C8B-B14F-4D97-AF65-F5344CB8AC3E}">
        <p14:creationId xmlns:p14="http://schemas.microsoft.com/office/powerpoint/2010/main" val="2703933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Geographies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5915" y="1464073"/>
            <a:ext cx="11239464" cy="4600395"/>
          </a:xfrm>
        </p:spPr>
        <p:txBody>
          <a:bodyPr/>
          <a:lstStyle/>
          <a:p>
            <a:pPr>
              <a:lnSpc>
                <a:spcPct val="150000"/>
              </a:lnSpc>
              <a:spcBef>
                <a:spcPts val="0"/>
              </a:spcBef>
            </a:pPr>
            <a:r>
              <a:rPr lang="en-IE" sz="2800" dirty="0">
                <a:latin typeface="+mn-lt"/>
              </a:rPr>
              <a:t>A geography is a discrete market typically containing two or more regions that preserves data residency and compliance boundaries</a:t>
            </a:r>
          </a:p>
          <a:p>
            <a:pPr>
              <a:lnSpc>
                <a:spcPct val="150000"/>
              </a:lnSpc>
              <a:spcBef>
                <a:spcPts val="0"/>
              </a:spcBef>
            </a:pPr>
            <a:r>
              <a:rPr lang="en-IE" sz="2800" dirty="0">
                <a:latin typeface="+mn-lt"/>
              </a:rPr>
              <a:t>Geographies allow customers with specific data-residency and compliance needs to keep their data and applications close </a:t>
            </a:r>
          </a:p>
          <a:p>
            <a:pPr>
              <a:lnSpc>
                <a:spcPct val="150000"/>
              </a:lnSpc>
              <a:spcBef>
                <a:spcPts val="0"/>
              </a:spcBef>
            </a:pPr>
            <a:r>
              <a:rPr lang="en-IE" sz="2800" dirty="0">
                <a:latin typeface="+mn-lt"/>
              </a:rPr>
              <a:t>Geographies are broken up into Americas, Europe, Asia Pacific, Middle East, and Africa</a:t>
            </a:r>
          </a:p>
        </p:txBody>
      </p:sp>
    </p:spTree>
    <p:extLst>
      <p:ext uri="{BB962C8B-B14F-4D97-AF65-F5344CB8AC3E}">
        <p14:creationId xmlns:p14="http://schemas.microsoft.com/office/powerpoint/2010/main" val="36267307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Availability zones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30"/>
            <a:ext cx="5486399" cy="5033170"/>
          </a:xfrm>
        </p:spPr>
        <p:txBody>
          <a:bodyPr>
            <a:normAutofit fontScale="70000" lnSpcReduction="20000"/>
          </a:bodyPr>
          <a:lstStyle/>
          <a:p>
            <a:pPr>
              <a:lnSpc>
                <a:spcPct val="160000"/>
              </a:lnSpc>
              <a:spcBef>
                <a:spcPts val="0"/>
              </a:spcBef>
            </a:pPr>
            <a:r>
              <a:rPr lang="en-IE" i="1" dirty="0"/>
              <a:t>Availability zones</a:t>
            </a:r>
            <a:r>
              <a:rPr lang="en-IE" dirty="0"/>
              <a:t> are physically separate locations within an Azure region. </a:t>
            </a:r>
          </a:p>
          <a:p>
            <a:pPr>
              <a:lnSpc>
                <a:spcPct val="160000"/>
              </a:lnSpc>
              <a:spcBef>
                <a:spcPts val="0"/>
              </a:spcBef>
            </a:pPr>
            <a:r>
              <a:rPr lang="en-IE" dirty="0"/>
              <a:t>Each availability zone is made up of one or more datacenters equipped with independent power, cooling, and networking. </a:t>
            </a:r>
          </a:p>
          <a:p>
            <a:pPr>
              <a:lnSpc>
                <a:spcPct val="160000"/>
              </a:lnSpc>
              <a:spcBef>
                <a:spcPts val="0"/>
              </a:spcBef>
            </a:pPr>
            <a:r>
              <a:rPr lang="en-IE" dirty="0"/>
              <a:t>Availability Zones are set up to be an isolation boundary. </a:t>
            </a:r>
          </a:p>
          <a:p>
            <a:pPr>
              <a:lnSpc>
                <a:spcPct val="160000"/>
              </a:lnSpc>
              <a:spcBef>
                <a:spcPts val="0"/>
              </a:spcBef>
            </a:pPr>
            <a:r>
              <a:rPr lang="en-IE" dirty="0"/>
              <a:t>If one availability zone goes down, the other continues working.</a:t>
            </a:r>
            <a:endParaRPr lang="en-IE" b="1" dirty="0"/>
          </a:p>
        </p:txBody>
      </p:sp>
      <p:sp>
        <p:nvSpPr>
          <p:cNvPr id="4" name="Textplatzhalter 3">
            <a:extLst>
              <a:ext uri="{FF2B5EF4-FFF2-40B4-BE49-F238E27FC236}">
                <a16:creationId xmlns:a16="http://schemas.microsoft.com/office/drawing/2014/main" id="{F28AC860-CFF1-4DF5-9BBC-6F1860502467}"/>
              </a:ext>
            </a:extLst>
          </p:cNvPr>
          <p:cNvSpPr>
            <a:spLocks noGrp="1"/>
          </p:cNvSpPr>
          <p:nvPr>
            <p:ph type="body" sz="quarter" idx="11"/>
          </p:nvPr>
        </p:nvSpPr>
        <p:spPr/>
        <p:txBody>
          <a:bodyPr/>
          <a:lstStyle/>
          <a:p>
            <a:endParaRPr lang="de-DE"/>
          </a:p>
        </p:txBody>
      </p:sp>
      <p:pic>
        <p:nvPicPr>
          <p:cNvPr id="5" name="Picture 4" descr="Three availability zones are connected, making an Azure region.">
            <a:extLst>
              <a:ext uri="{FF2B5EF4-FFF2-40B4-BE49-F238E27FC236}">
                <a16:creationId xmlns:a16="http://schemas.microsoft.com/office/drawing/2014/main" id="{C3443658-418B-4679-9B77-63FE11189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1205472"/>
            <a:ext cx="5777348" cy="4967439"/>
          </a:xfrm>
          <a:prstGeom prst="rect">
            <a:avLst/>
          </a:prstGeom>
        </p:spPr>
      </p:pic>
    </p:spTree>
    <p:extLst>
      <p:ext uri="{BB962C8B-B14F-4D97-AF65-F5344CB8AC3E}">
        <p14:creationId xmlns:p14="http://schemas.microsoft.com/office/powerpoint/2010/main" val="101987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Availability sets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930139"/>
          </a:xfrm>
        </p:spPr>
        <p:txBody>
          <a:bodyPr>
            <a:normAutofit fontScale="55000" lnSpcReduction="20000"/>
          </a:bodyPr>
          <a:lstStyle/>
          <a:p>
            <a:pPr>
              <a:lnSpc>
                <a:spcPct val="170000"/>
              </a:lnSpc>
              <a:spcBef>
                <a:spcPts val="0"/>
              </a:spcBef>
            </a:pPr>
            <a:r>
              <a:rPr lang="en-IE" sz="3060" dirty="0"/>
              <a:t>Availability sets are a way to help ensure applications remain online if a high-impact maintenance event is required, or a hardware failure occurs</a:t>
            </a:r>
          </a:p>
          <a:p>
            <a:pPr>
              <a:lnSpc>
                <a:spcPct val="170000"/>
              </a:lnSpc>
              <a:spcBef>
                <a:spcPts val="0"/>
              </a:spcBef>
            </a:pPr>
            <a:r>
              <a:rPr lang="en-IE" sz="3060" dirty="0"/>
              <a:t>Availability sets are made up of update domains and fault domains:</a:t>
            </a:r>
          </a:p>
          <a:p>
            <a:pPr lvl="1">
              <a:lnSpc>
                <a:spcPct val="170000"/>
              </a:lnSpc>
              <a:spcBef>
                <a:spcPts val="0"/>
              </a:spcBef>
            </a:pPr>
            <a:r>
              <a:rPr lang="en-IE" sz="2652" dirty="0"/>
              <a:t>Update domains. When a maintenance event occurs (such as a performance update or critical security patch applied), the update is sequenced through update domains.</a:t>
            </a:r>
          </a:p>
          <a:p>
            <a:pPr lvl="1">
              <a:lnSpc>
                <a:spcPct val="170000"/>
              </a:lnSpc>
              <a:spcBef>
                <a:spcPts val="0"/>
              </a:spcBef>
            </a:pPr>
            <a:r>
              <a:rPr lang="en-IE" sz="2652" dirty="0"/>
              <a:t>Fault domains. Fault domains provide for the physical separation of a workload across different hardware in the datacenter.</a:t>
            </a:r>
            <a:endParaRPr lang="en-IE" sz="2652" b="1" dirty="0"/>
          </a:p>
        </p:txBody>
      </p:sp>
      <p:sp>
        <p:nvSpPr>
          <p:cNvPr id="4" name="Textplatzhalter 3">
            <a:extLst>
              <a:ext uri="{FF2B5EF4-FFF2-40B4-BE49-F238E27FC236}">
                <a16:creationId xmlns:a16="http://schemas.microsoft.com/office/drawing/2014/main" id="{DA03C788-E26B-4D74-8B53-706B2E785FEF}"/>
              </a:ext>
            </a:extLst>
          </p:cNvPr>
          <p:cNvSpPr>
            <a:spLocks noGrp="1"/>
          </p:cNvSpPr>
          <p:nvPr>
            <p:ph type="body" sz="quarter" idx="11"/>
          </p:nvPr>
        </p:nvSpPr>
        <p:spPr/>
        <p:txBody>
          <a:bodyPr/>
          <a:lstStyle/>
          <a:p>
            <a:endParaRPr lang="de-DE"/>
          </a:p>
        </p:txBody>
      </p:sp>
      <p:pic>
        <p:nvPicPr>
          <p:cNvPr id="6" name="Picture 5" descr="A screenshot of a cell phone&#10;&#10;Description automatically generated">
            <a:extLst>
              <a:ext uri="{FF2B5EF4-FFF2-40B4-BE49-F238E27FC236}">
                <a16:creationId xmlns:a16="http://schemas.microsoft.com/office/drawing/2014/main" id="{94140D4E-E651-4819-B355-E5AAB20D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482" y="1750549"/>
            <a:ext cx="5661757" cy="3114973"/>
          </a:xfrm>
          <a:prstGeom prst="rect">
            <a:avLst/>
          </a:prstGeom>
        </p:spPr>
      </p:pic>
    </p:spTree>
    <p:extLst>
      <p:ext uri="{BB962C8B-B14F-4D97-AF65-F5344CB8AC3E}">
        <p14:creationId xmlns:p14="http://schemas.microsoft.com/office/powerpoint/2010/main" val="23480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E546E68-98F9-4F34-B835-CD770DD86B82}"/>
              </a:ext>
            </a:extLst>
          </p:cNvPr>
          <p:cNvSpPr/>
          <p:nvPr/>
        </p:nvSpPr>
        <p:spPr bwMode="auto">
          <a:xfrm>
            <a:off x="336329" y="2188711"/>
            <a:ext cx="6091779" cy="40807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Resource groups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338486" y="1092280"/>
            <a:ext cx="11761660" cy="2176173"/>
          </a:xfrm>
        </p:spPr>
        <p:txBody>
          <a:bodyPr/>
          <a:lstStyle/>
          <a:p>
            <a:pPr>
              <a:lnSpc>
                <a:spcPct val="150000"/>
              </a:lnSpc>
            </a:pPr>
            <a:r>
              <a:rPr lang="en-IE" dirty="0"/>
              <a:t>A resource group is a unit of management for resources in Azure. </a:t>
            </a:r>
          </a:p>
        </p:txBody>
      </p:sp>
      <p:sp>
        <p:nvSpPr>
          <p:cNvPr id="7" name="Text Placeholder 2">
            <a:extLst>
              <a:ext uri="{FF2B5EF4-FFF2-40B4-BE49-F238E27FC236}">
                <a16:creationId xmlns:a16="http://schemas.microsoft.com/office/drawing/2014/main" id="{349C7A56-A6DA-41F6-BF99-C30FF1455D48}"/>
              </a:ext>
            </a:extLst>
          </p:cNvPr>
          <p:cNvSpPr txBox="1">
            <a:spLocks/>
          </p:cNvSpPr>
          <p:nvPr/>
        </p:nvSpPr>
        <p:spPr>
          <a:xfrm>
            <a:off x="336329" y="2188710"/>
            <a:ext cx="6091779" cy="4080709"/>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sz="2856" dirty="0">
                <a:solidFill>
                  <a:schemeClr val="bg1"/>
                </a:solidFill>
              </a:rPr>
              <a:t>Think of a resource group as a container that allows you to aggregate and manage all the resources required for an application in a single manageable unit</a:t>
            </a:r>
            <a:endParaRPr lang="en-US" sz="2856" dirty="0">
              <a:solidFill>
                <a:schemeClr val="bg1"/>
              </a:solidFill>
            </a:endParaRPr>
          </a:p>
        </p:txBody>
      </p:sp>
      <p:pic>
        <p:nvPicPr>
          <p:cNvPr id="5" name="Picture 4" descr="A resource group is represented by various elements, including a server, a hard drive, and a database.">
            <a:extLst>
              <a:ext uri="{FF2B5EF4-FFF2-40B4-BE49-F238E27FC236}">
                <a16:creationId xmlns:a16="http://schemas.microsoft.com/office/drawing/2014/main" id="{311E0719-4045-47AB-9BB1-0E4BFEAC7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181" y="2188711"/>
            <a:ext cx="5110602" cy="4080709"/>
          </a:xfrm>
          <a:prstGeom prst="rect">
            <a:avLst/>
          </a:prstGeom>
        </p:spPr>
      </p:pic>
    </p:spTree>
    <p:extLst>
      <p:ext uri="{BB962C8B-B14F-4D97-AF65-F5344CB8AC3E}">
        <p14:creationId xmlns:p14="http://schemas.microsoft.com/office/powerpoint/2010/main" val="402836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Resource Manager</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146304" tIns="91440" rIns="146304" bIns="91440" rtlCol="0">
            <a:normAutofit fontScale="70000" lnSpcReduction="20000"/>
          </a:bodyPr>
          <a:lstStyle/>
          <a:p>
            <a:pPr marL="0" indent="0">
              <a:lnSpc>
                <a:spcPct val="170000"/>
              </a:lnSpc>
              <a:spcBef>
                <a:spcPts val="0"/>
              </a:spcBef>
              <a:buClr>
                <a:schemeClr val="tx1"/>
              </a:buClr>
              <a:buNone/>
            </a:pPr>
            <a:r>
              <a:rPr lang="en-IE" sz="3000" i="1" dirty="0">
                <a:latin typeface="+mn-lt"/>
              </a:rPr>
              <a:t>Azure Resource Manager is a management layer in which resource groups and all the resources within it are created, configured, managed, and deleted</a:t>
            </a:r>
          </a:p>
        </p:txBody>
      </p:sp>
      <p:sp>
        <p:nvSpPr>
          <p:cNvPr id="6" name="Textplatzhalter 5">
            <a:extLst>
              <a:ext uri="{FF2B5EF4-FFF2-40B4-BE49-F238E27FC236}">
                <a16:creationId xmlns:a16="http://schemas.microsoft.com/office/drawing/2014/main" id="{560E7C95-655C-4959-8AC2-027A32067171}"/>
              </a:ext>
            </a:extLst>
          </p:cNvPr>
          <p:cNvSpPr>
            <a:spLocks noGrp="1"/>
          </p:cNvSpPr>
          <p:nvPr>
            <p:ph type="body" sz="quarter" idx="11"/>
          </p:nvPr>
        </p:nvSpPr>
        <p:spPr>
          <a:xfrm>
            <a:off x="5310965" y="3774280"/>
            <a:ext cx="6853238" cy="3542508"/>
          </a:xfrm>
        </p:spPr>
        <p:txBody>
          <a:bodyPr/>
          <a:lstStyle/>
          <a:p>
            <a:pPr>
              <a:lnSpc>
                <a:spcPct val="170000"/>
              </a:lnSpc>
              <a:spcBef>
                <a:spcPts val="0"/>
              </a:spcBef>
            </a:pPr>
            <a:r>
              <a:rPr lang="en-IE" i="1" dirty="0"/>
              <a:t>With Azure Resource Manager, you can:</a:t>
            </a:r>
          </a:p>
          <a:p>
            <a:pPr marL="598488" lvl="1" indent="-342900"/>
            <a:r>
              <a:rPr lang="en-US" dirty="0"/>
              <a:t>Deploy application resources</a:t>
            </a:r>
          </a:p>
          <a:p>
            <a:pPr marL="598488" lvl="1" indent="-342900"/>
            <a:r>
              <a:rPr lang="en-US" dirty="0"/>
              <a:t>Organize resources</a:t>
            </a:r>
          </a:p>
          <a:p>
            <a:pPr marL="598488" lvl="1" indent="-342900"/>
            <a:r>
              <a:rPr lang="en-US" dirty="0"/>
              <a:t>Control access and resources</a:t>
            </a:r>
          </a:p>
          <a:p>
            <a:endParaRPr lang="de-DE" dirty="0"/>
          </a:p>
        </p:txBody>
      </p:sp>
      <p:pic>
        <p:nvPicPr>
          <p:cNvPr id="10" name="Grafik 9">
            <a:extLst>
              <a:ext uri="{FF2B5EF4-FFF2-40B4-BE49-F238E27FC236}">
                <a16:creationId xmlns:a16="http://schemas.microsoft.com/office/drawing/2014/main" id="{0126F225-31E7-42DE-8D8C-3EC44CCBD420}"/>
              </a:ext>
            </a:extLst>
          </p:cNvPr>
          <p:cNvPicPr>
            <a:picLocks noChangeAspect="1"/>
          </p:cNvPicPr>
          <p:nvPr/>
        </p:nvPicPr>
        <p:blipFill rotWithShape="1">
          <a:blip r:embed="rId3">
            <a:extLst>
              <a:ext uri="{28A0092B-C50C-407E-A947-70E740481C1C}">
                <a14:useLocalDpi xmlns:a14="http://schemas.microsoft.com/office/drawing/2010/main" val="0"/>
              </a:ext>
            </a:extLst>
          </a:blip>
          <a:srcRect l="28181" t="24421" r="25501" b="16024"/>
          <a:stretch/>
        </p:blipFill>
        <p:spPr>
          <a:xfrm>
            <a:off x="8041997" y="450055"/>
            <a:ext cx="3362604" cy="2432049"/>
          </a:xfrm>
          <a:prstGeom prst="rect">
            <a:avLst/>
          </a:prstGeom>
        </p:spPr>
      </p:pic>
    </p:spTree>
    <p:extLst>
      <p:ext uri="{BB962C8B-B14F-4D97-AF65-F5344CB8AC3E}">
        <p14:creationId xmlns:p14="http://schemas.microsoft.com/office/powerpoint/2010/main" val="33792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6" name="Titel 5">
            <a:extLst>
              <a:ext uri="{FF2B5EF4-FFF2-40B4-BE49-F238E27FC236}">
                <a16:creationId xmlns:a16="http://schemas.microsoft.com/office/drawing/2014/main" id="{BFD27328-8144-4775-B307-8BC36ACF90A8}"/>
              </a:ext>
            </a:extLst>
          </p:cNvPr>
          <p:cNvSpPr>
            <a:spLocks noGrp="1"/>
          </p:cNvSpPr>
          <p:nvPr>
            <p:ph type="title"/>
          </p:nvPr>
        </p:nvSpPr>
        <p:spPr>
          <a:xfrm>
            <a:off x="274638" y="2797260"/>
            <a:ext cx="11887200" cy="932563"/>
          </a:xfrm>
          <a:noFill/>
        </p:spPr>
        <p:txBody>
          <a:bodyPr vert="horz" wrap="square" lIns="146304" tIns="91440" rIns="146304" bIns="91440" rtlCol="0" anchor="b" anchorCtr="0">
            <a:spAutoFit/>
          </a:bodyPr>
          <a:lstStyle/>
          <a:p>
            <a:r>
              <a:rPr lang="en-US" dirty="0"/>
              <a:t>Core Azure services and products</a:t>
            </a:r>
            <a:endParaRPr lang="de-DE" dirty="0"/>
          </a:p>
        </p:txBody>
      </p:sp>
    </p:spTree>
    <p:extLst>
      <p:ext uri="{BB962C8B-B14F-4D97-AF65-F5344CB8AC3E}">
        <p14:creationId xmlns:p14="http://schemas.microsoft.com/office/powerpoint/2010/main" val="104096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30"/>
            <a:ext cx="5486399" cy="4762714"/>
          </a:xfrm>
        </p:spPr>
        <p:txBody>
          <a:bodyPr>
            <a:normAutofit fontScale="55000" lnSpcReduction="20000"/>
          </a:bodyPr>
          <a:lstStyle/>
          <a:p>
            <a:pPr marL="0" indent="0">
              <a:lnSpc>
                <a:spcPct val="170000"/>
              </a:lnSpc>
              <a:spcBef>
                <a:spcPts val="0"/>
              </a:spcBef>
              <a:buNone/>
            </a:pPr>
            <a:r>
              <a:rPr lang="en-IE" i="1" dirty="0"/>
              <a:t>Azure compute</a:t>
            </a:r>
            <a:r>
              <a:rPr lang="en-IE" dirty="0"/>
              <a:t> is an on-demand computing service for running cloud-based applications. It provides computing resources such as disks, processors, memory, networking and operating systems. </a:t>
            </a:r>
          </a:p>
          <a:p>
            <a:pPr marL="457200" indent="-457200">
              <a:lnSpc>
                <a:spcPct val="170000"/>
              </a:lnSpc>
              <a:spcBef>
                <a:spcPts val="0"/>
              </a:spcBef>
              <a:buFont typeface="Arial" panose="020B0604020202020204" pitchFamily="34" charset="0"/>
              <a:buChar char="•"/>
            </a:pPr>
            <a:r>
              <a:rPr lang="en-IE" sz="3200" dirty="0"/>
              <a:t>Resources are available on-demand and can typically be made available in minutes or even seconds. You pay only for the resources you use and only for as long as you're using them.</a:t>
            </a:r>
          </a:p>
          <a:p>
            <a:pPr marL="457200" indent="-457200">
              <a:lnSpc>
                <a:spcPct val="170000"/>
              </a:lnSpc>
              <a:spcBef>
                <a:spcPts val="0"/>
              </a:spcBef>
              <a:buFont typeface="Arial" panose="020B0604020202020204" pitchFamily="34" charset="0"/>
              <a:buChar char="•"/>
            </a:pPr>
            <a:r>
              <a:rPr lang="en-IE" sz="3200" dirty="0"/>
              <a:t>Two common service types for performing compute in Azure are VMs and containers.</a:t>
            </a:r>
          </a:p>
          <a:p>
            <a:pPr marL="0" indent="0">
              <a:lnSpc>
                <a:spcPct val="170000"/>
              </a:lnSpc>
              <a:spcBef>
                <a:spcPts val="0"/>
              </a:spcBef>
              <a:buNone/>
            </a:pPr>
            <a:endParaRPr lang="en-IE" dirty="0"/>
          </a:p>
        </p:txBody>
      </p:sp>
      <p:pic>
        <p:nvPicPr>
          <p:cNvPr id="8" name="Picture 7" descr="Server icon.">
            <a:extLst>
              <a:ext uri="{FF2B5EF4-FFF2-40B4-BE49-F238E27FC236}">
                <a16:creationId xmlns:a16="http://schemas.microsoft.com/office/drawing/2014/main" id="{E18D16DD-69E0-40D5-8DF4-2B2DC6BF5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987" y="2147942"/>
            <a:ext cx="1457266" cy="2698640"/>
          </a:xfrm>
          <a:prstGeom prst="rect">
            <a:avLst/>
          </a:prstGeom>
        </p:spPr>
      </p:pic>
    </p:spTree>
    <p:extLst>
      <p:ext uri="{BB962C8B-B14F-4D97-AF65-F5344CB8AC3E}">
        <p14:creationId xmlns:p14="http://schemas.microsoft.com/office/powerpoint/2010/main" val="172348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D1BECA40-1D9D-441E-AAE0-E7813417631E}"/>
              </a:ext>
            </a:extLst>
          </p:cNvPr>
          <p:cNvSpPr/>
          <p:nvPr/>
        </p:nvSpPr>
        <p:spPr bwMode="auto">
          <a:xfrm>
            <a:off x="543941"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a:t>
            </a:r>
            <a:r>
              <a:rPr lang="en-US" b="1" dirty="0"/>
              <a:t>- </a:t>
            </a:r>
            <a:r>
              <a:rPr lang="en-US" dirty="0"/>
              <a:t>virtual machine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sz="2400" i="1" dirty="0">
                <a:latin typeface="+mn-lt"/>
              </a:rPr>
              <a:t>VMs</a:t>
            </a:r>
            <a:r>
              <a:rPr lang="en-IE" sz="2400" dirty="0">
                <a:latin typeface="+mn-lt"/>
              </a:rPr>
              <a:t> are software emulations of physical computers. Examples of Azure services for virtual machines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710180"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1600" b="1" dirty="0">
                <a:solidFill>
                  <a:schemeClr val="bg1"/>
                </a:solidFill>
              </a:rPr>
              <a:t>Azure VMs. </a:t>
            </a:r>
            <a:r>
              <a:rPr lang="en-IE" sz="1600" dirty="0">
                <a:solidFill>
                  <a:schemeClr val="bg1"/>
                </a:solidFill>
              </a:rPr>
              <a:t>Infrastructure as a service (IaaS) to create and use VMs in the cloud</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192816" y="8437020"/>
            <a:ext cx="9141718" cy="80152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192816" y="10612775"/>
            <a:ext cx="914171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400"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192816" y="9628136"/>
            <a:ext cx="938225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5" name="Rechteck 4">
            <a:extLst>
              <a:ext uri="{FF2B5EF4-FFF2-40B4-BE49-F238E27FC236}">
                <a16:creationId xmlns:a16="http://schemas.microsoft.com/office/drawing/2014/main" id="{04C4E3BC-36B6-48F3-9023-0323E87AFBD4}"/>
              </a:ext>
            </a:extLst>
          </p:cNvPr>
          <p:cNvSpPr/>
          <p:nvPr/>
        </p:nvSpPr>
        <p:spPr bwMode="auto">
          <a:xfrm>
            <a:off x="768574"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0" name="Picture 9">
            <a:extLst>
              <a:ext uri="{FF2B5EF4-FFF2-40B4-BE49-F238E27FC236}">
                <a16:creationId xmlns:a16="http://schemas.microsoft.com/office/drawing/2014/main" id="{8B8D092F-E303-4D04-91B0-555376F06E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292" y="2917245"/>
            <a:ext cx="772184" cy="772184"/>
          </a:xfrm>
          <a:prstGeom prst="rect">
            <a:avLst/>
          </a:prstGeom>
        </p:spPr>
      </p:pic>
      <p:sp>
        <p:nvSpPr>
          <p:cNvPr id="15" name="Rechteck 14">
            <a:extLst>
              <a:ext uri="{FF2B5EF4-FFF2-40B4-BE49-F238E27FC236}">
                <a16:creationId xmlns:a16="http://schemas.microsoft.com/office/drawing/2014/main" id="{326F1564-3D45-4DBD-B2C7-96BA5541FB76}"/>
              </a:ext>
            </a:extLst>
          </p:cNvPr>
          <p:cNvSpPr/>
          <p:nvPr/>
        </p:nvSpPr>
        <p:spPr bwMode="auto">
          <a:xfrm>
            <a:off x="3399726"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A268FEC-A653-45E8-8A2B-036F482AA018}"/>
              </a:ext>
            </a:extLst>
          </p:cNvPr>
          <p:cNvSpPr txBox="1">
            <a:spLocks/>
          </p:cNvSpPr>
          <p:nvPr/>
        </p:nvSpPr>
        <p:spPr>
          <a:xfrm>
            <a:off x="3565965"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VM scale sets. </a:t>
            </a:r>
            <a:r>
              <a:rPr lang="en-US" sz="1600" dirty="0">
                <a:solidFill>
                  <a:schemeClr val="bg1"/>
                </a:solidFill>
              </a:rPr>
              <a:t>Designed for automatic scaling of identical VMs</a:t>
            </a:r>
          </a:p>
        </p:txBody>
      </p:sp>
      <p:sp>
        <p:nvSpPr>
          <p:cNvPr id="18" name="Rechteck 17">
            <a:extLst>
              <a:ext uri="{FF2B5EF4-FFF2-40B4-BE49-F238E27FC236}">
                <a16:creationId xmlns:a16="http://schemas.microsoft.com/office/drawing/2014/main" id="{8A574276-7002-4314-BCE5-1C3415829910}"/>
              </a:ext>
            </a:extLst>
          </p:cNvPr>
          <p:cNvSpPr/>
          <p:nvPr/>
        </p:nvSpPr>
        <p:spPr bwMode="auto">
          <a:xfrm>
            <a:off x="3624359"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3" name="Grafik 12">
            <a:extLst>
              <a:ext uri="{FF2B5EF4-FFF2-40B4-BE49-F238E27FC236}">
                <a16:creationId xmlns:a16="http://schemas.microsoft.com/office/drawing/2014/main" id="{F7383366-CE36-4B50-AD4D-963459B37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122" y="2869290"/>
            <a:ext cx="868094" cy="868094"/>
          </a:xfrm>
          <a:prstGeom prst="rect">
            <a:avLst/>
          </a:prstGeom>
        </p:spPr>
      </p:pic>
      <p:sp>
        <p:nvSpPr>
          <p:cNvPr id="20" name="Rechteck 19">
            <a:extLst>
              <a:ext uri="{FF2B5EF4-FFF2-40B4-BE49-F238E27FC236}">
                <a16:creationId xmlns:a16="http://schemas.microsoft.com/office/drawing/2014/main" id="{6DE18E54-AFD3-4D8A-BAB3-AD16B55E7011}"/>
              </a:ext>
            </a:extLst>
          </p:cNvPr>
          <p:cNvSpPr/>
          <p:nvPr/>
        </p:nvSpPr>
        <p:spPr bwMode="auto">
          <a:xfrm>
            <a:off x="6272104"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3526E581-260F-4F39-BC3B-FC0CD87D21D4}"/>
              </a:ext>
            </a:extLst>
          </p:cNvPr>
          <p:cNvSpPr txBox="1">
            <a:spLocks/>
          </p:cNvSpPr>
          <p:nvPr/>
        </p:nvSpPr>
        <p:spPr>
          <a:xfrm>
            <a:off x="6438343" y="4137948"/>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App services. </a:t>
            </a:r>
            <a:r>
              <a:rPr lang="en-US" sz="1600" dirty="0">
                <a:solidFill>
                  <a:schemeClr val="bg1"/>
                </a:solidFill>
              </a:rPr>
              <a:t>platform as a service (PaaS) offering to build, deploy, and scale enterprise-grade web, mobile, and API apps </a:t>
            </a:r>
          </a:p>
        </p:txBody>
      </p:sp>
      <p:sp>
        <p:nvSpPr>
          <p:cNvPr id="22" name="Rechteck 21">
            <a:extLst>
              <a:ext uri="{FF2B5EF4-FFF2-40B4-BE49-F238E27FC236}">
                <a16:creationId xmlns:a16="http://schemas.microsoft.com/office/drawing/2014/main" id="{F806066B-41E1-4CC7-826D-9DFEEE00D718}"/>
              </a:ext>
            </a:extLst>
          </p:cNvPr>
          <p:cNvSpPr/>
          <p:nvPr/>
        </p:nvSpPr>
        <p:spPr bwMode="auto">
          <a:xfrm>
            <a:off x="6496737"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13">
            <a:extLst>
              <a:ext uri="{FF2B5EF4-FFF2-40B4-BE49-F238E27FC236}">
                <a16:creationId xmlns:a16="http://schemas.microsoft.com/office/drawing/2014/main" id="{0BE69BB7-091E-45CE-9EA4-AFF9C6D7FEC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083" y="2967737"/>
            <a:ext cx="704928" cy="671200"/>
          </a:xfrm>
          <a:prstGeom prst="rect">
            <a:avLst/>
          </a:prstGeom>
        </p:spPr>
      </p:pic>
      <p:sp>
        <p:nvSpPr>
          <p:cNvPr id="24" name="Rechteck 23">
            <a:extLst>
              <a:ext uri="{FF2B5EF4-FFF2-40B4-BE49-F238E27FC236}">
                <a16:creationId xmlns:a16="http://schemas.microsoft.com/office/drawing/2014/main" id="{4BCF1680-CCAD-4A6E-87CE-018BAD9D5AB7}"/>
              </a:ext>
            </a:extLst>
          </p:cNvPr>
          <p:cNvSpPr/>
          <p:nvPr/>
        </p:nvSpPr>
        <p:spPr bwMode="auto">
          <a:xfrm>
            <a:off x="9074090"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5" name="Text Placeholder 2">
            <a:extLst>
              <a:ext uri="{FF2B5EF4-FFF2-40B4-BE49-F238E27FC236}">
                <a16:creationId xmlns:a16="http://schemas.microsoft.com/office/drawing/2014/main" id="{680A75C7-DA23-41F4-8F26-700D9D6B8CD2}"/>
              </a:ext>
            </a:extLst>
          </p:cNvPr>
          <p:cNvSpPr txBox="1">
            <a:spLocks/>
          </p:cNvSpPr>
          <p:nvPr/>
        </p:nvSpPr>
        <p:spPr>
          <a:xfrm>
            <a:off x="9240329"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Functions.</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26" name="Rechteck 25">
            <a:extLst>
              <a:ext uri="{FF2B5EF4-FFF2-40B4-BE49-F238E27FC236}">
                <a16:creationId xmlns:a16="http://schemas.microsoft.com/office/drawing/2014/main" id="{450F1F2C-FF07-49E6-B1DF-41AC3438658B}"/>
              </a:ext>
            </a:extLst>
          </p:cNvPr>
          <p:cNvSpPr/>
          <p:nvPr/>
        </p:nvSpPr>
        <p:spPr bwMode="auto">
          <a:xfrm>
            <a:off x="9298723"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6" name="Picture 15">
            <a:extLst>
              <a:ext uri="{FF2B5EF4-FFF2-40B4-BE49-F238E27FC236}">
                <a16:creationId xmlns:a16="http://schemas.microsoft.com/office/drawing/2014/main" id="{E4BE1C08-F7E2-4ADF-9097-709D4DF49E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0043" y="2888847"/>
            <a:ext cx="828981" cy="828981"/>
          </a:xfrm>
          <a:prstGeom prst="rect">
            <a:avLst/>
          </a:prstGeom>
        </p:spPr>
      </p:pic>
    </p:spTree>
    <p:extLst>
      <p:ext uri="{BB962C8B-B14F-4D97-AF65-F5344CB8AC3E}">
        <p14:creationId xmlns:p14="http://schemas.microsoft.com/office/powerpoint/2010/main" val="320702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E3AC40CB-2BF1-4C72-B6CF-6EC68EF150D6}"/>
              </a:ext>
            </a:extLst>
          </p:cNvPr>
          <p:cNvSpPr>
            <a:spLocks noGrp="1"/>
          </p:cNvSpPr>
          <p:nvPr>
            <p:ph type="title"/>
          </p:nvPr>
        </p:nvSpPr>
        <p:spPr/>
        <p:txBody>
          <a:bodyPr/>
          <a:lstStyle/>
          <a:p>
            <a:r>
              <a:rPr lang="en-US" dirty="0"/>
              <a:t>Core Azure services</a:t>
            </a:r>
          </a:p>
        </p:txBody>
      </p:sp>
      <p:pic>
        <p:nvPicPr>
          <p:cNvPr id="12" name="Picture Placeholder 11">
            <a:extLst>
              <a:ext uri="{FF2B5EF4-FFF2-40B4-BE49-F238E27FC236}">
                <a16:creationId xmlns:a16="http://schemas.microsoft.com/office/drawing/2014/main" id="{2C154A6C-EF34-422D-98F4-6DDFF8E2A7F7}"/>
              </a:ext>
              <a:ext uri="{C183D7F6-B498-43B3-948B-1728B52AA6E4}">
                <adec:decorative xmlns:adec="http://schemas.microsoft.com/office/drawing/2017/decorative" val="1"/>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a:stretch/>
        </p:blipFill>
        <p:spPr>
          <a:xfrm>
            <a:off x="6348413" y="0"/>
            <a:ext cx="6088062" cy="6994525"/>
          </a:xfrm>
          <a:prstGeom prst="rect">
            <a:avLst/>
          </a:prstGeom>
          <a:effectLst/>
        </p:spPr>
      </p:pic>
    </p:spTree>
    <p:extLst>
      <p:ext uri="{BB962C8B-B14F-4D97-AF65-F5344CB8AC3E}">
        <p14:creationId xmlns:p14="http://schemas.microsoft.com/office/powerpoint/2010/main" val="10206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DB4E3F-B829-4944-994E-058B581F7720}"/>
              </a:ext>
            </a:extLst>
          </p:cNvPr>
          <p:cNvSpPr>
            <a:spLocks noGrp="1"/>
          </p:cNvSpPr>
          <p:nvPr>
            <p:ph type="title"/>
          </p:nvPr>
        </p:nvSpPr>
        <p:spPr>
          <a:xfrm>
            <a:off x="274638" y="2797260"/>
            <a:ext cx="11887200" cy="932563"/>
          </a:xfrm>
        </p:spPr>
        <p:txBody>
          <a:bodyPr/>
          <a:lstStyle/>
          <a:p>
            <a:r>
              <a:rPr lang="en-US" dirty="0">
                <a:hlinkClick r:id="rId3"/>
              </a:rPr>
              <a:t>Demo</a:t>
            </a:r>
            <a:r>
              <a:rPr lang="en-US" dirty="0"/>
              <a:t>: Create an Azure virtual machine</a:t>
            </a:r>
            <a:endParaRPr lang="de-DE" dirty="0"/>
          </a:p>
        </p:txBody>
      </p:sp>
    </p:spTree>
    <p:extLst>
      <p:ext uri="{BB962C8B-B14F-4D97-AF65-F5344CB8AC3E}">
        <p14:creationId xmlns:p14="http://schemas.microsoft.com/office/powerpoint/2010/main" val="8773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1</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11884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 container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3" y="1367630"/>
            <a:ext cx="6078908" cy="4913184"/>
          </a:xfrm>
        </p:spPr>
        <p:txBody>
          <a:bodyPr>
            <a:noAutofit/>
          </a:bodyPr>
          <a:lstStyle/>
          <a:p>
            <a:pPr marL="0" indent="0">
              <a:buNone/>
            </a:pPr>
            <a:r>
              <a:rPr lang="en-IE" sz="2800" b="1" i="1" dirty="0">
                <a:latin typeface="+mn-lt"/>
              </a:rPr>
              <a:t>Containers</a:t>
            </a:r>
            <a:r>
              <a:rPr lang="en-IE" sz="2800" dirty="0">
                <a:latin typeface="+mn-lt"/>
              </a:rPr>
              <a:t> are a virtualization environment. However, unlike virtual machines, they do not include an operating system. Containers are meant to be lightweight, and are designed to be created, scaled out, and stopped dynamically. </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695766"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862005"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Container Instances. </a:t>
            </a:r>
            <a:br>
              <a:rPr lang="en-US" sz="1600" b="1" dirty="0">
                <a:solidFill>
                  <a:schemeClr val="bg1"/>
                </a:solidFill>
              </a:rPr>
            </a:br>
            <a:r>
              <a:rPr lang="en-US" sz="1600" dirty="0">
                <a:solidFill>
                  <a:schemeClr val="bg1"/>
                </a:solidFill>
              </a:rPr>
              <a:t>A PaaS offering that allows you to upload your containers, which it then will run for you</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920399"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551551"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717790"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Kubernetes Service. </a:t>
            </a:r>
            <a:br>
              <a:rPr lang="en-US" sz="1600" b="1" dirty="0">
                <a:solidFill>
                  <a:schemeClr val="bg1"/>
                </a:solidFill>
              </a:rPr>
            </a:br>
            <a:r>
              <a:rPr lang="en-US" sz="1600" dirty="0">
                <a:solidFill>
                  <a:schemeClr val="bg1"/>
                </a:solidFill>
              </a:rPr>
              <a:t>A container orchestrator service for managing large numbers of containers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776184"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400" y="2756245"/>
            <a:ext cx="1643225"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5052" y="2740030"/>
            <a:ext cx="1345664" cy="1000746"/>
          </a:xfrm>
          <a:prstGeom prst="rect">
            <a:avLst/>
          </a:prstGeom>
        </p:spPr>
      </p:pic>
      <p:sp>
        <p:nvSpPr>
          <p:cNvPr id="20" name="Text Placeholder 2">
            <a:extLst>
              <a:ext uri="{FF2B5EF4-FFF2-40B4-BE49-F238E27FC236}">
                <a16:creationId xmlns:a16="http://schemas.microsoft.com/office/drawing/2014/main" id="{EE792A45-3078-4625-965B-6D07624858F7}"/>
              </a:ext>
            </a:extLst>
          </p:cNvPr>
          <p:cNvSpPr txBox="1">
            <a:spLocks/>
          </p:cNvSpPr>
          <p:nvPr/>
        </p:nvSpPr>
        <p:spPr>
          <a:xfrm>
            <a:off x="6613022" y="1310497"/>
            <a:ext cx="6078908" cy="1022091"/>
          </a:xfrm>
          <a:prstGeom prst="rect">
            <a:avLst/>
          </a:prstGeom>
        </p:spPr>
        <p:txBody>
          <a:bodyPr vert="horz" wrap="square" lIns="146304" tIns="91440" rIns="146304" bIns="91440" rtlCol="0">
            <a:noAutofit/>
          </a:bodyPr>
          <a:lst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2800" dirty="0">
                <a:latin typeface="+mn-lt"/>
              </a:rPr>
              <a:t>Examples of Azure services for containers include</a:t>
            </a:r>
            <a:r>
              <a:rPr lang="en-IE" sz="2800" dirty="0"/>
              <a:t>:</a:t>
            </a:r>
            <a:endParaRPr lang="en-IE" sz="2800" dirty="0">
              <a:latin typeface="+mn-lt"/>
            </a:endParaRPr>
          </a:p>
        </p:txBody>
      </p:sp>
    </p:spTree>
    <p:extLst>
      <p:ext uri="{BB962C8B-B14F-4D97-AF65-F5344CB8AC3E}">
        <p14:creationId xmlns:p14="http://schemas.microsoft.com/office/powerpoint/2010/main" val="12084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hlinkClick r:id="rId3"/>
              </a:rPr>
              <a:t>Demo</a:t>
            </a:r>
            <a:r>
              <a:rPr lang="en-US" dirty="0"/>
              <a:t>: Deploy Azure Container Instances (ACI) in Azure Portal.</a:t>
            </a:r>
          </a:p>
        </p:txBody>
      </p:sp>
    </p:spTree>
    <p:extLst>
      <p:ext uri="{BB962C8B-B14F-4D97-AF65-F5344CB8AC3E}">
        <p14:creationId xmlns:p14="http://schemas.microsoft.com/office/powerpoint/2010/main" val="30365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network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181862"/>
          </a:xfrm>
        </p:spPr>
        <p:txBody>
          <a:bodyPr/>
          <a:lstStyle/>
          <a:p>
            <a:pPr marL="0" indent="0">
              <a:buNone/>
            </a:pPr>
            <a:r>
              <a:rPr lang="en-IE" dirty="0"/>
              <a:t>Networking on Azure allows you to connect cloud and on-premises infrastructure and services.</a:t>
            </a:r>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332455" y="7444237"/>
            <a:ext cx="962748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332456" y="6390826"/>
            <a:ext cx="9627488"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Text Placeholder 2">
            <a:extLst>
              <a:ext uri="{FF2B5EF4-FFF2-40B4-BE49-F238E27FC236}">
                <a16:creationId xmlns:a16="http://schemas.microsoft.com/office/drawing/2014/main" id="{8AAC3255-AB55-4FD9-A6AB-9AA2A94C9091}"/>
              </a:ext>
            </a:extLst>
          </p:cNvPr>
          <p:cNvSpPr txBox="1">
            <a:spLocks/>
          </p:cNvSpPr>
          <p:nvPr/>
        </p:nvSpPr>
        <p:spPr>
          <a:xfrm>
            <a:off x="332455" y="8327272"/>
            <a:ext cx="9627488" cy="635229"/>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16" name="Rechteck 15">
            <a:extLst>
              <a:ext uri="{FF2B5EF4-FFF2-40B4-BE49-F238E27FC236}">
                <a16:creationId xmlns:a16="http://schemas.microsoft.com/office/drawing/2014/main" id="{05FE001E-2C08-4220-81EA-6C2D211A12C8}"/>
              </a:ext>
            </a:extLst>
          </p:cNvPr>
          <p:cNvSpPr/>
          <p:nvPr/>
        </p:nvSpPr>
        <p:spPr bwMode="auto">
          <a:xfrm>
            <a:off x="413659" y="2735526"/>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FBFEAED4-89F5-4CDD-A2FF-29CF31098697}"/>
              </a:ext>
            </a:extLst>
          </p:cNvPr>
          <p:cNvSpPr txBox="1">
            <a:spLocks/>
          </p:cNvSpPr>
          <p:nvPr/>
        </p:nvSpPr>
        <p:spPr>
          <a:xfrm>
            <a:off x="579897" y="4372012"/>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Virtual Network.</a:t>
            </a:r>
            <a:br>
              <a:rPr lang="en-US" sz="1600" b="1" dirty="0">
                <a:solidFill>
                  <a:schemeClr val="bg1"/>
                </a:solidFill>
              </a:rPr>
            </a:br>
            <a:r>
              <a:rPr lang="en-US" sz="1600" b="1" dirty="0">
                <a:solidFill>
                  <a:schemeClr val="bg1"/>
                </a:solidFill>
              </a:rPr>
              <a:t> </a:t>
            </a:r>
            <a:r>
              <a:rPr lang="en-US" sz="1600" dirty="0">
                <a:solidFill>
                  <a:schemeClr val="bg1"/>
                </a:solidFill>
              </a:rPr>
              <a:t>An IaaS service to create and use VMs in the cloud</a:t>
            </a:r>
          </a:p>
        </p:txBody>
      </p:sp>
      <p:sp>
        <p:nvSpPr>
          <p:cNvPr id="19" name="Rechteck 18">
            <a:extLst>
              <a:ext uri="{FF2B5EF4-FFF2-40B4-BE49-F238E27FC236}">
                <a16:creationId xmlns:a16="http://schemas.microsoft.com/office/drawing/2014/main" id="{D9542549-DE00-43D3-AA0C-BB3DD1E76E63}"/>
              </a:ext>
            </a:extLst>
          </p:cNvPr>
          <p:cNvSpPr/>
          <p:nvPr/>
        </p:nvSpPr>
        <p:spPr bwMode="auto">
          <a:xfrm>
            <a:off x="599634" y="2913287"/>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1" name="Picture 9">
            <a:extLst>
              <a:ext uri="{FF2B5EF4-FFF2-40B4-BE49-F238E27FC236}">
                <a16:creationId xmlns:a16="http://schemas.microsoft.com/office/drawing/2014/main" id="{6738E3B2-B9F9-4EBB-926B-DD45307F0C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92" y="3335162"/>
            <a:ext cx="772184" cy="404477"/>
          </a:xfrm>
          <a:prstGeom prst="rect">
            <a:avLst/>
          </a:prstGeom>
        </p:spPr>
      </p:pic>
      <p:sp>
        <p:nvSpPr>
          <p:cNvPr id="23" name="Rechteck 22">
            <a:extLst>
              <a:ext uri="{FF2B5EF4-FFF2-40B4-BE49-F238E27FC236}">
                <a16:creationId xmlns:a16="http://schemas.microsoft.com/office/drawing/2014/main" id="{8684F22A-1173-41A6-BBF0-6E40C7CB0C1E}"/>
              </a:ext>
            </a:extLst>
          </p:cNvPr>
          <p:cNvSpPr/>
          <p:nvPr/>
        </p:nvSpPr>
        <p:spPr bwMode="auto">
          <a:xfrm>
            <a:off x="2786193"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43A56012-88DC-4DFA-8F1B-6E2E7E59E268}"/>
              </a:ext>
            </a:extLst>
          </p:cNvPr>
          <p:cNvSpPr txBox="1">
            <a:spLocks/>
          </p:cNvSpPr>
          <p:nvPr/>
        </p:nvSpPr>
        <p:spPr>
          <a:xfrm>
            <a:off x="2952431" y="4371595"/>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Load Balancer. </a:t>
            </a:r>
            <a:r>
              <a:rPr lang="en-US" sz="1600" dirty="0">
                <a:solidFill>
                  <a:schemeClr val="bg1"/>
                </a:solidFill>
              </a:rPr>
              <a:t>Designed for automatic scaling of identical VMs</a:t>
            </a:r>
          </a:p>
        </p:txBody>
      </p:sp>
      <p:sp>
        <p:nvSpPr>
          <p:cNvPr id="25" name="Rechteck 24">
            <a:extLst>
              <a:ext uri="{FF2B5EF4-FFF2-40B4-BE49-F238E27FC236}">
                <a16:creationId xmlns:a16="http://schemas.microsoft.com/office/drawing/2014/main" id="{6776C021-6213-42AF-9015-DAEEEAD7C800}"/>
              </a:ext>
            </a:extLst>
          </p:cNvPr>
          <p:cNvSpPr/>
          <p:nvPr/>
        </p:nvSpPr>
        <p:spPr bwMode="auto">
          <a:xfrm>
            <a:off x="2972168"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Grafik 25">
            <a:extLst>
              <a:ext uri="{FF2B5EF4-FFF2-40B4-BE49-F238E27FC236}">
                <a16:creationId xmlns:a16="http://schemas.microsoft.com/office/drawing/2014/main" id="{C1249F8A-8AAC-4EB8-AC28-41155851D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671" y="3123032"/>
            <a:ext cx="868094" cy="827903"/>
          </a:xfrm>
          <a:prstGeom prst="rect">
            <a:avLst/>
          </a:prstGeom>
        </p:spPr>
      </p:pic>
      <p:sp>
        <p:nvSpPr>
          <p:cNvPr id="27" name="Rechteck 26">
            <a:extLst>
              <a:ext uri="{FF2B5EF4-FFF2-40B4-BE49-F238E27FC236}">
                <a16:creationId xmlns:a16="http://schemas.microsoft.com/office/drawing/2014/main" id="{B09B27B2-5024-42D9-9CE9-6BC19B458D14}"/>
              </a:ext>
            </a:extLst>
          </p:cNvPr>
          <p:cNvSpPr/>
          <p:nvPr/>
        </p:nvSpPr>
        <p:spPr bwMode="auto">
          <a:xfrm>
            <a:off x="515872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6D5AF5AB-EA44-47F5-807A-2290AC853399}"/>
              </a:ext>
            </a:extLst>
          </p:cNvPr>
          <p:cNvSpPr txBox="1">
            <a:spLocks/>
          </p:cNvSpPr>
          <p:nvPr/>
        </p:nvSpPr>
        <p:spPr>
          <a:xfrm>
            <a:off x="5324965" y="4371595"/>
            <a:ext cx="1763447"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VPN Gateway. </a:t>
            </a:r>
            <a:br>
              <a:rPr lang="en-US" sz="1600" b="1" dirty="0">
                <a:solidFill>
                  <a:schemeClr val="bg1"/>
                </a:solidFill>
              </a:rPr>
            </a:br>
            <a:r>
              <a:rPr lang="en-US" sz="1600" dirty="0">
                <a:solidFill>
                  <a:schemeClr val="bg1"/>
                </a:solidFill>
              </a:rPr>
              <a:t>A PaaS offering to build, deploy, and scale enterprise-grade web, mobile, and API apps </a:t>
            </a:r>
          </a:p>
        </p:txBody>
      </p:sp>
      <p:sp>
        <p:nvSpPr>
          <p:cNvPr id="29" name="Rechteck 28">
            <a:extLst>
              <a:ext uri="{FF2B5EF4-FFF2-40B4-BE49-F238E27FC236}">
                <a16:creationId xmlns:a16="http://schemas.microsoft.com/office/drawing/2014/main" id="{BDAE90C5-5EE4-47C1-B8D7-D7B7A2F0C1D3}"/>
              </a:ext>
            </a:extLst>
          </p:cNvPr>
          <p:cNvSpPr/>
          <p:nvPr/>
        </p:nvSpPr>
        <p:spPr bwMode="auto">
          <a:xfrm>
            <a:off x="534470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3">
            <a:extLst>
              <a:ext uri="{FF2B5EF4-FFF2-40B4-BE49-F238E27FC236}">
                <a16:creationId xmlns:a16="http://schemas.microsoft.com/office/drawing/2014/main" id="{BF86AC9C-D08F-49F3-ADFB-00A70BE41B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652" y="3201384"/>
            <a:ext cx="671200" cy="671200"/>
          </a:xfrm>
          <a:prstGeom prst="rect">
            <a:avLst/>
          </a:prstGeom>
        </p:spPr>
      </p:pic>
      <p:sp>
        <p:nvSpPr>
          <p:cNvPr id="31" name="Rechteck 30">
            <a:extLst>
              <a:ext uri="{FF2B5EF4-FFF2-40B4-BE49-F238E27FC236}">
                <a16:creationId xmlns:a16="http://schemas.microsoft.com/office/drawing/2014/main" id="{A8A01437-926D-47A8-9435-B39566AA9BCC}"/>
              </a:ext>
            </a:extLst>
          </p:cNvPr>
          <p:cNvSpPr/>
          <p:nvPr/>
        </p:nvSpPr>
        <p:spPr bwMode="auto">
          <a:xfrm>
            <a:off x="7531261"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2" name="Text Placeholder 2">
            <a:extLst>
              <a:ext uri="{FF2B5EF4-FFF2-40B4-BE49-F238E27FC236}">
                <a16:creationId xmlns:a16="http://schemas.microsoft.com/office/drawing/2014/main" id="{CE0B3367-7F0F-4268-A6D2-4BD43D88998A}"/>
              </a:ext>
            </a:extLst>
          </p:cNvPr>
          <p:cNvSpPr txBox="1">
            <a:spLocks/>
          </p:cNvSpPr>
          <p:nvPr/>
        </p:nvSpPr>
        <p:spPr>
          <a:xfrm>
            <a:off x="7697499"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Application Gateway</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33" name="Rechteck 32">
            <a:extLst>
              <a:ext uri="{FF2B5EF4-FFF2-40B4-BE49-F238E27FC236}">
                <a16:creationId xmlns:a16="http://schemas.microsoft.com/office/drawing/2014/main" id="{6E717DC9-F8F5-4257-B4F0-DE989868AE8E}"/>
              </a:ext>
            </a:extLst>
          </p:cNvPr>
          <p:cNvSpPr/>
          <p:nvPr/>
        </p:nvSpPr>
        <p:spPr bwMode="auto">
          <a:xfrm>
            <a:off x="7717236"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4" name="Picture 15">
            <a:extLst>
              <a:ext uri="{FF2B5EF4-FFF2-40B4-BE49-F238E27FC236}">
                <a16:creationId xmlns:a16="http://schemas.microsoft.com/office/drawing/2014/main" id="{63A8D10E-DC94-4A8C-9394-F5E4F6471CA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0296" y="3122494"/>
            <a:ext cx="828981" cy="828981"/>
          </a:xfrm>
          <a:prstGeom prst="rect">
            <a:avLst/>
          </a:prstGeom>
        </p:spPr>
      </p:pic>
      <p:sp>
        <p:nvSpPr>
          <p:cNvPr id="35" name="Rechteck 34">
            <a:extLst>
              <a:ext uri="{FF2B5EF4-FFF2-40B4-BE49-F238E27FC236}">
                <a16:creationId xmlns:a16="http://schemas.microsoft.com/office/drawing/2014/main" id="{E9A00585-F087-4926-9CC4-44D0F282277F}"/>
              </a:ext>
            </a:extLst>
          </p:cNvPr>
          <p:cNvSpPr/>
          <p:nvPr/>
        </p:nvSpPr>
        <p:spPr bwMode="auto">
          <a:xfrm>
            <a:off x="987539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6" name="Text Placeholder 2">
            <a:extLst>
              <a:ext uri="{FF2B5EF4-FFF2-40B4-BE49-F238E27FC236}">
                <a16:creationId xmlns:a16="http://schemas.microsoft.com/office/drawing/2014/main" id="{09287E2E-6E09-46BF-B97A-DC875C14FF05}"/>
              </a:ext>
            </a:extLst>
          </p:cNvPr>
          <p:cNvSpPr txBox="1">
            <a:spLocks/>
          </p:cNvSpPr>
          <p:nvPr/>
        </p:nvSpPr>
        <p:spPr>
          <a:xfrm>
            <a:off x="10041635"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Content Delivery Network. </a:t>
            </a:r>
            <a:br>
              <a:rPr lang="en-US" sz="1600" b="1" dirty="0">
                <a:solidFill>
                  <a:schemeClr val="bg1"/>
                </a:solidFill>
              </a:rPr>
            </a:br>
            <a:r>
              <a:rPr lang="en-US" sz="1600" dirty="0">
                <a:solidFill>
                  <a:schemeClr val="bg1"/>
                </a:solidFill>
              </a:rPr>
              <a:t>Creates infrastructure based on an event</a:t>
            </a:r>
          </a:p>
        </p:txBody>
      </p:sp>
      <p:sp>
        <p:nvSpPr>
          <p:cNvPr id="37" name="Rechteck 36">
            <a:extLst>
              <a:ext uri="{FF2B5EF4-FFF2-40B4-BE49-F238E27FC236}">
                <a16:creationId xmlns:a16="http://schemas.microsoft.com/office/drawing/2014/main" id="{C48FF0B2-8B7B-4CB9-9910-39FC96548124}"/>
              </a:ext>
            </a:extLst>
          </p:cNvPr>
          <p:cNvSpPr/>
          <p:nvPr/>
        </p:nvSpPr>
        <p:spPr bwMode="auto">
          <a:xfrm>
            <a:off x="1006137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8" name="Picture 15">
            <a:extLst>
              <a:ext uri="{FF2B5EF4-FFF2-40B4-BE49-F238E27FC236}">
                <a16:creationId xmlns:a16="http://schemas.microsoft.com/office/drawing/2014/main" id="{33F1A60C-6B8B-47D7-93EB-5FE8FB36098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4432" y="3122494"/>
            <a:ext cx="828981" cy="828981"/>
          </a:xfrm>
          <a:prstGeom prst="rect">
            <a:avLst/>
          </a:prstGeom>
        </p:spPr>
      </p:pic>
    </p:spTree>
    <p:extLst>
      <p:ext uri="{BB962C8B-B14F-4D97-AF65-F5344CB8AC3E}">
        <p14:creationId xmlns:p14="http://schemas.microsoft.com/office/powerpoint/2010/main" val="200616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data categories</a:t>
            </a:r>
          </a:p>
        </p:txBody>
      </p:sp>
      <p:sp>
        <p:nvSpPr>
          <p:cNvPr id="8" name="Rechteck 7">
            <a:extLst>
              <a:ext uri="{FF2B5EF4-FFF2-40B4-BE49-F238E27FC236}">
                <a16:creationId xmlns:a16="http://schemas.microsoft.com/office/drawing/2014/main" id="{8579DFFD-C043-4CAF-8EC2-CA2CE893D9B0}"/>
              </a:ext>
            </a:extLst>
          </p:cNvPr>
          <p:cNvSpPr/>
          <p:nvPr/>
        </p:nvSpPr>
        <p:spPr bwMode="auto">
          <a:xfrm>
            <a:off x="384629"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t>Structured data.</a:t>
            </a:r>
            <a:endParaRPr lang="de-DE" sz="2000" dirty="0">
              <a:gradFill>
                <a:gsLst>
                  <a:gs pos="0">
                    <a:srgbClr val="FFFFFF"/>
                  </a:gs>
                  <a:gs pos="100000">
                    <a:srgbClr val="FFFFFF"/>
                  </a:gs>
                </a:gsLst>
                <a:lin ang="5400000" scaled="0"/>
              </a:gradFill>
            </a:endParaRPr>
          </a:p>
        </p:txBody>
      </p:sp>
      <p:sp>
        <p:nvSpPr>
          <p:cNvPr id="9" name="Rechteck 8">
            <a:extLst>
              <a:ext uri="{FF2B5EF4-FFF2-40B4-BE49-F238E27FC236}">
                <a16:creationId xmlns:a16="http://schemas.microsoft.com/office/drawing/2014/main" id="{9BF38BC6-6AAE-4C62-8399-F08757F59342}"/>
              </a:ext>
            </a:extLst>
          </p:cNvPr>
          <p:cNvSpPr/>
          <p:nvPr/>
        </p:nvSpPr>
        <p:spPr bwMode="auto">
          <a:xfrm>
            <a:off x="384629"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
            </a:r>
            <a:r>
              <a:rPr lang="en-IE" sz="2000" dirty="0" err="1">
                <a:solidFill>
                  <a:schemeClr val="accent6"/>
                </a:solidFill>
              </a:rPr>
              <a:t>ata</a:t>
            </a:r>
            <a:r>
              <a:rPr lang="en-IE" sz="2000" dirty="0">
                <a:solidFill>
                  <a:schemeClr val="accent6"/>
                </a:solidFill>
              </a:rPr>
              <a:t> that adheres to a schema, so all of the data has the same fields or properties. Structured data can be stored in a database table with rows and columns. Examples of structured data include, sensor data or financial data.</a:t>
            </a:r>
            <a:endParaRPr lang="en-US" sz="2000" dirty="0">
              <a:solidFill>
                <a:schemeClr val="accent6"/>
              </a:solidFill>
            </a:endParaRPr>
          </a:p>
        </p:txBody>
      </p:sp>
      <p:sp>
        <p:nvSpPr>
          <p:cNvPr id="10" name="Rechteck 9">
            <a:extLst>
              <a:ext uri="{FF2B5EF4-FFF2-40B4-BE49-F238E27FC236}">
                <a16:creationId xmlns:a16="http://schemas.microsoft.com/office/drawing/2014/main" id="{8EF421DC-227E-4D11-8CBB-992E56F62445}"/>
              </a:ext>
            </a:extLst>
          </p:cNvPr>
          <p:cNvSpPr/>
          <p:nvPr/>
        </p:nvSpPr>
        <p:spPr bwMode="auto">
          <a:xfrm>
            <a:off x="4359277"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Semi-structured data.</a:t>
            </a:r>
            <a:endParaRPr lang="de-DE" sz="2000" dirty="0">
              <a:gradFill>
                <a:gsLst>
                  <a:gs pos="0">
                    <a:srgbClr val="FFFFFF"/>
                  </a:gs>
                  <a:gs pos="100000">
                    <a:srgbClr val="FFFFFF"/>
                  </a:gs>
                </a:gsLst>
                <a:lin ang="5400000" scaled="0"/>
              </a:gradFill>
            </a:endParaRPr>
          </a:p>
        </p:txBody>
      </p:sp>
      <p:sp>
        <p:nvSpPr>
          <p:cNvPr id="11" name="Rechteck 10">
            <a:extLst>
              <a:ext uri="{FF2B5EF4-FFF2-40B4-BE49-F238E27FC236}">
                <a16:creationId xmlns:a16="http://schemas.microsoft.com/office/drawing/2014/main" id="{84DF0CF1-DD53-4B2B-A435-DF6235384599}"/>
              </a:ext>
            </a:extLst>
          </p:cNvPr>
          <p:cNvSpPr/>
          <p:nvPr/>
        </p:nvSpPr>
        <p:spPr bwMode="auto">
          <a:xfrm>
            <a:off x="4359277"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is less organized than structured data, and is not stored in a relational format, meaning the fields do not neatly fit into tables, rows, and columns. Referred to as non-relational or NoSQL data.</a:t>
            </a:r>
          </a:p>
        </p:txBody>
      </p:sp>
      <p:sp>
        <p:nvSpPr>
          <p:cNvPr id="12" name="Rechteck 11">
            <a:extLst>
              <a:ext uri="{FF2B5EF4-FFF2-40B4-BE49-F238E27FC236}">
                <a16:creationId xmlns:a16="http://schemas.microsoft.com/office/drawing/2014/main" id="{133B9123-04DF-4508-8523-31E4D920ADFD}"/>
              </a:ext>
            </a:extLst>
          </p:cNvPr>
          <p:cNvSpPr/>
          <p:nvPr/>
        </p:nvSpPr>
        <p:spPr bwMode="auto">
          <a:xfrm>
            <a:off x="8317918" y="1712003"/>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Unstructured data. </a:t>
            </a:r>
            <a:endParaRPr lang="de-DE" sz="2000" dirty="0">
              <a:gradFill>
                <a:gsLst>
                  <a:gs pos="0">
                    <a:srgbClr val="FFFFFF"/>
                  </a:gs>
                  <a:gs pos="100000">
                    <a:srgbClr val="FFFFFF"/>
                  </a:gs>
                </a:gsLst>
                <a:lin ang="5400000" scaled="0"/>
              </a:gradFill>
            </a:endParaRPr>
          </a:p>
        </p:txBody>
      </p:sp>
      <p:sp>
        <p:nvSpPr>
          <p:cNvPr id="13" name="Rechteck 12">
            <a:extLst>
              <a:ext uri="{FF2B5EF4-FFF2-40B4-BE49-F238E27FC236}">
                <a16:creationId xmlns:a16="http://schemas.microsoft.com/office/drawing/2014/main" id="{546643AB-3D7F-42A7-8E6A-CB2107405F86}"/>
              </a:ext>
            </a:extLst>
          </p:cNvPr>
          <p:cNvSpPr/>
          <p:nvPr/>
        </p:nvSpPr>
        <p:spPr bwMode="auto">
          <a:xfrm>
            <a:off x="8317918" y="2173173"/>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that has no designated structure to it. This also means that there are no restrictions on the kinds of data it can contain. For example, a blob can hold a PDF document, a JPG image, a JSON file, or video content.</a:t>
            </a:r>
          </a:p>
        </p:txBody>
      </p:sp>
    </p:spTree>
    <p:extLst>
      <p:ext uri="{BB962C8B-B14F-4D97-AF65-F5344CB8AC3E}">
        <p14:creationId xmlns:p14="http://schemas.microsoft.com/office/powerpoint/2010/main" val="21428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Azure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i="1" dirty="0"/>
              <a:t>Azure Storage</a:t>
            </a:r>
            <a:r>
              <a:rPr lang="en-IE" dirty="0"/>
              <a:t> is a service that you can use to store files, messages, tables, and other types of information.</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323586" y="7280764"/>
            <a:ext cx="9489476" cy="88775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323585" y="8363518"/>
            <a:ext cx="9489476" cy="83581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323585" y="10697294"/>
            <a:ext cx="9489475" cy="51402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323584" y="9454362"/>
            <a:ext cx="948947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Rechteck 12">
            <a:extLst>
              <a:ext uri="{FF2B5EF4-FFF2-40B4-BE49-F238E27FC236}">
                <a16:creationId xmlns:a16="http://schemas.microsoft.com/office/drawing/2014/main" id="{9AFDDE72-2C4E-4DF0-AA11-BBBB1E217494}"/>
              </a:ext>
            </a:extLst>
          </p:cNvPr>
          <p:cNvSpPr/>
          <p:nvPr/>
        </p:nvSpPr>
        <p:spPr bwMode="auto">
          <a:xfrm>
            <a:off x="399562"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4" name="Text Placeholder 2">
            <a:extLst>
              <a:ext uri="{FF2B5EF4-FFF2-40B4-BE49-F238E27FC236}">
                <a16:creationId xmlns:a16="http://schemas.microsoft.com/office/drawing/2014/main" id="{B2212A3B-C796-4E49-98D1-6AC630FF1920}"/>
              </a:ext>
            </a:extLst>
          </p:cNvPr>
          <p:cNvSpPr txBox="1">
            <a:spLocks/>
          </p:cNvSpPr>
          <p:nvPr/>
        </p:nvSpPr>
        <p:spPr>
          <a:xfrm>
            <a:off x="565801"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Blob storage.</a:t>
            </a:r>
            <a:br>
              <a:rPr lang="en-US" sz="1600" b="1" dirty="0">
                <a:solidFill>
                  <a:schemeClr val="bg1"/>
                </a:solidFill>
              </a:rPr>
            </a:br>
            <a:r>
              <a:rPr lang="en-US" sz="1600" dirty="0">
                <a:solidFill>
                  <a:schemeClr val="bg1"/>
                </a:solidFill>
              </a:rPr>
              <a:t>No restrictions on the kinds of data it can hold. Blobs are highly scalable</a:t>
            </a:r>
          </a:p>
        </p:txBody>
      </p:sp>
      <p:sp>
        <p:nvSpPr>
          <p:cNvPr id="15" name="Rechteck 14">
            <a:extLst>
              <a:ext uri="{FF2B5EF4-FFF2-40B4-BE49-F238E27FC236}">
                <a16:creationId xmlns:a16="http://schemas.microsoft.com/office/drawing/2014/main" id="{A4A57E0C-7F41-4AF4-B771-1095FD965DB3}"/>
              </a:ext>
            </a:extLst>
          </p:cNvPr>
          <p:cNvSpPr/>
          <p:nvPr/>
        </p:nvSpPr>
        <p:spPr bwMode="auto">
          <a:xfrm>
            <a:off x="624195"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7" name="Picture 9">
            <a:extLst>
              <a:ext uri="{FF2B5EF4-FFF2-40B4-BE49-F238E27FC236}">
                <a16:creationId xmlns:a16="http://schemas.microsoft.com/office/drawing/2014/main" id="{613812DD-A1A4-4CC8-9C0E-D944C5BEB9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913" y="3254862"/>
            <a:ext cx="772184" cy="645914"/>
          </a:xfrm>
          <a:prstGeom prst="rect">
            <a:avLst/>
          </a:prstGeom>
        </p:spPr>
      </p:pic>
      <p:sp>
        <p:nvSpPr>
          <p:cNvPr id="18" name="Rechteck 17">
            <a:extLst>
              <a:ext uri="{FF2B5EF4-FFF2-40B4-BE49-F238E27FC236}">
                <a16:creationId xmlns:a16="http://schemas.microsoft.com/office/drawing/2014/main" id="{0F253788-1442-48EF-94C2-4367DB2894B2}"/>
              </a:ext>
            </a:extLst>
          </p:cNvPr>
          <p:cNvSpPr/>
          <p:nvPr/>
        </p:nvSpPr>
        <p:spPr bwMode="auto">
          <a:xfrm>
            <a:off x="3255347"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0" name="Text Placeholder 2">
            <a:extLst>
              <a:ext uri="{FF2B5EF4-FFF2-40B4-BE49-F238E27FC236}">
                <a16:creationId xmlns:a16="http://schemas.microsoft.com/office/drawing/2014/main" id="{95A32C9D-B98B-4B7E-A9D5-D06408AE3EBC}"/>
              </a:ext>
            </a:extLst>
          </p:cNvPr>
          <p:cNvSpPr txBox="1">
            <a:spLocks/>
          </p:cNvSpPr>
          <p:nvPr/>
        </p:nvSpPr>
        <p:spPr>
          <a:xfrm>
            <a:off x="3421586"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Disk storage. </a:t>
            </a:r>
            <a:br>
              <a:rPr lang="en-US" sz="1600" b="1" dirty="0">
                <a:solidFill>
                  <a:schemeClr val="bg1"/>
                </a:solidFill>
              </a:rPr>
            </a:br>
            <a:r>
              <a:rPr lang="en-US" sz="1600" dirty="0">
                <a:solidFill>
                  <a:schemeClr val="bg1"/>
                </a:solidFill>
              </a:rPr>
              <a:t>Provides disks for virtual machines, applications, and other services</a:t>
            </a:r>
          </a:p>
        </p:txBody>
      </p:sp>
      <p:sp>
        <p:nvSpPr>
          <p:cNvPr id="21" name="Rechteck 20">
            <a:extLst>
              <a:ext uri="{FF2B5EF4-FFF2-40B4-BE49-F238E27FC236}">
                <a16:creationId xmlns:a16="http://schemas.microsoft.com/office/drawing/2014/main" id="{259B4021-C133-4165-ABB2-E30BD73107E5}"/>
              </a:ext>
            </a:extLst>
          </p:cNvPr>
          <p:cNvSpPr/>
          <p:nvPr/>
        </p:nvSpPr>
        <p:spPr bwMode="auto">
          <a:xfrm>
            <a:off x="3479980"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2" name="Grafik 21">
            <a:extLst>
              <a:ext uri="{FF2B5EF4-FFF2-40B4-BE49-F238E27FC236}">
                <a16:creationId xmlns:a16="http://schemas.microsoft.com/office/drawing/2014/main" id="{6F4B0EBB-2348-49BE-9045-B77C52F1D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743" y="3208475"/>
            <a:ext cx="868094" cy="738688"/>
          </a:xfrm>
          <a:prstGeom prst="rect">
            <a:avLst/>
          </a:prstGeom>
        </p:spPr>
      </p:pic>
      <p:sp>
        <p:nvSpPr>
          <p:cNvPr id="23" name="Rechteck 22">
            <a:extLst>
              <a:ext uri="{FF2B5EF4-FFF2-40B4-BE49-F238E27FC236}">
                <a16:creationId xmlns:a16="http://schemas.microsoft.com/office/drawing/2014/main" id="{14AC521E-4D2F-403C-90E5-7B405D212A18}"/>
              </a:ext>
            </a:extLst>
          </p:cNvPr>
          <p:cNvSpPr/>
          <p:nvPr/>
        </p:nvSpPr>
        <p:spPr bwMode="auto">
          <a:xfrm>
            <a:off x="6127725"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D33F0C6D-9DA7-4BB4-BA48-455E2F97A663}"/>
              </a:ext>
            </a:extLst>
          </p:cNvPr>
          <p:cNvSpPr txBox="1">
            <a:spLocks/>
          </p:cNvSpPr>
          <p:nvPr/>
        </p:nvSpPr>
        <p:spPr>
          <a:xfrm>
            <a:off x="6293964" y="4412430"/>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File storage. </a:t>
            </a:r>
            <a:br>
              <a:rPr lang="en-US" sz="1600" b="1" dirty="0">
                <a:solidFill>
                  <a:schemeClr val="bg1"/>
                </a:solidFill>
              </a:rPr>
            </a:br>
            <a:r>
              <a:rPr lang="en-US" sz="1600" dirty="0">
                <a:solidFill>
                  <a:schemeClr val="bg1"/>
                </a:solidFill>
              </a:rPr>
              <a:t>Azure Files offers fully-managed file shares in the cloud </a:t>
            </a:r>
          </a:p>
        </p:txBody>
      </p:sp>
      <p:sp>
        <p:nvSpPr>
          <p:cNvPr id="25" name="Rechteck 24">
            <a:extLst>
              <a:ext uri="{FF2B5EF4-FFF2-40B4-BE49-F238E27FC236}">
                <a16:creationId xmlns:a16="http://schemas.microsoft.com/office/drawing/2014/main" id="{A31B0E88-2805-444E-92B3-AED51219B806}"/>
              </a:ext>
            </a:extLst>
          </p:cNvPr>
          <p:cNvSpPr/>
          <p:nvPr/>
        </p:nvSpPr>
        <p:spPr bwMode="auto">
          <a:xfrm>
            <a:off x="6352358"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Picture 13">
            <a:extLst>
              <a:ext uri="{FF2B5EF4-FFF2-40B4-BE49-F238E27FC236}">
                <a16:creationId xmlns:a16="http://schemas.microsoft.com/office/drawing/2014/main" id="{1CFFEA69-0A7D-4CB0-86B5-156B690934A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704" y="3273221"/>
            <a:ext cx="704928" cy="609196"/>
          </a:xfrm>
          <a:prstGeom prst="rect">
            <a:avLst/>
          </a:prstGeom>
        </p:spPr>
      </p:pic>
      <p:sp>
        <p:nvSpPr>
          <p:cNvPr id="27" name="Rechteck 26">
            <a:extLst>
              <a:ext uri="{FF2B5EF4-FFF2-40B4-BE49-F238E27FC236}">
                <a16:creationId xmlns:a16="http://schemas.microsoft.com/office/drawing/2014/main" id="{A1FAA92F-B9E7-45F0-912E-BBFACBA57639}"/>
              </a:ext>
            </a:extLst>
          </p:cNvPr>
          <p:cNvSpPr/>
          <p:nvPr/>
        </p:nvSpPr>
        <p:spPr bwMode="auto">
          <a:xfrm>
            <a:off x="8929711"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BC3D58B3-9102-49F6-B71F-E909ED171DD1}"/>
              </a:ext>
            </a:extLst>
          </p:cNvPr>
          <p:cNvSpPr txBox="1">
            <a:spLocks/>
          </p:cNvSpPr>
          <p:nvPr/>
        </p:nvSpPr>
        <p:spPr>
          <a:xfrm>
            <a:off x="9095950"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Archive storage. </a:t>
            </a:r>
            <a:r>
              <a:rPr lang="en-US" sz="1600" dirty="0">
                <a:solidFill>
                  <a:schemeClr val="bg1"/>
                </a:solidFill>
              </a:rPr>
              <a:t>Storage facility for data that is rarely accessed</a:t>
            </a:r>
          </a:p>
        </p:txBody>
      </p:sp>
      <p:sp>
        <p:nvSpPr>
          <p:cNvPr id="29" name="Rechteck 28">
            <a:extLst>
              <a:ext uri="{FF2B5EF4-FFF2-40B4-BE49-F238E27FC236}">
                <a16:creationId xmlns:a16="http://schemas.microsoft.com/office/drawing/2014/main" id="{C0191646-6024-441E-B89F-D46B8A5B07C9}"/>
              </a:ext>
            </a:extLst>
          </p:cNvPr>
          <p:cNvSpPr/>
          <p:nvPr/>
        </p:nvSpPr>
        <p:spPr bwMode="auto">
          <a:xfrm>
            <a:off x="9154344"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5">
            <a:extLst>
              <a:ext uri="{FF2B5EF4-FFF2-40B4-BE49-F238E27FC236}">
                <a16:creationId xmlns:a16="http://schemas.microsoft.com/office/drawing/2014/main" id="{0127CF6A-28FE-4681-BA0B-CC311E1C4A5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5664" y="3163329"/>
            <a:ext cx="828981" cy="828981"/>
          </a:xfrm>
          <a:prstGeom prst="rect">
            <a:avLst/>
          </a:prstGeom>
        </p:spPr>
      </p:pic>
    </p:spTree>
    <p:extLst>
      <p:ext uri="{BB962C8B-B14F-4D97-AF65-F5344CB8AC3E}">
        <p14:creationId xmlns:p14="http://schemas.microsoft.com/office/powerpoint/2010/main" val="37781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2</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271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55D99A5-76B0-44E5-BBC0-79B34B6288F9}"/>
              </a:ext>
            </a:extLst>
          </p:cNvPr>
          <p:cNvSpPr>
            <a:spLocks noGrp="1"/>
          </p:cNvSpPr>
          <p:nvPr>
            <p:ph type="title"/>
          </p:nvPr>
        </p:nvSpPr>
        <p:spPr/>
        <p:txBody>
          <a:bodyPr/>
          <a:lstStyle/>
          <a:p>
            <a:r>
              <a:rPr lang="de-DE" dirty="0"/>
              <a:t>Database Services</a:t>
            </a:r>
          </a:p>
        </p:txBody>
      </p:sp>
    </p:spTree>
    <p:extLst>
      <p:ext uri="{BB962C8B-B14F-4D97-AF65-F5344CB8AC3E}">
        <p14:creationId xmlns:p14="http://schemas.microsoft.com/office/powerpoint/2010/main" val="18791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database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IE" sz="2800" dirty="0">
                <a:latin typeface="+mn-lt"/>
              </a:rPr>
              <a:t>Azure database services are fully-managed PaaS database services that free up valuable time you’d otherwise spend managing your database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369758"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535996" y="4226012"/>
            <a:ext cx="2634509" cy="1486107"/>
          </a:xfrm>
          <a:prstGeom prst="rect">
            <a:avLst/>
          </a:prstGeom>
        </p:spPr>
        <p:txBody>
          <a:bodyPr vert="horz" lIns="93260" tIns="46630" rIns="93260" bIns="4663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Cosmos DB. </a:t>
            </a:r>
            <a:br>
              <a:rPr lang="en-US" sz="1600" b="1" dirty="0">
                <a:solidFill>
                  <a:schemeClr val="bg1"/>
                </a:solidFill>
              </a:rPr>
            </a:br>
            <a:r>
              <a:rPr lang="en-US" sz="1600" dirty="0">
                <a:solidFill>
                  <a:schemeClr val="bg1"/>
                </a:solidFill>
              </a:rPr>
              <a:t>A globally-distributed database service that enables you to elastically and independently scale throughput and storage </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649095"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060" y="3038315"/>
            <a:ext cx="772184" cy="744273"/>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3911341"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077579"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400" b="1" dirty="0">
                <a:solidFill>
                  <a:schemeClr val="bg1"/>
                </a:solidFill>
              </a:rPr>
              <a:t>Azure SQL Database. </a:t>
            </a:r>
            <a:br>
              <a:rPr lang="en-US" sz="1400" b="1" dirty="0">
                <a:solidFill>
                  <a:schemeClr val="bg1"/>
                </a:solidFill>
              </a:rPr>
            </a:br>
            <a:r>
              <a:rPr lang="en-US" sz="1400" dirty="0">
                <a:solidFill>
                  <a:schemeClr val="bg1"/>
                </a:solidFill>
              </a:rPr>
              <a:t>A relational database as a service (</a:t>
            </a:r>
            <a:r>
              <a:rPr lang="en-US" sz="1400" dirty="0" err="1">
                <a:solidFill>
                  <a:schemeClr val="bg1"/>
                </a:solidFill>
              </a:rPr>
              <a:t>DaaS</a:t>
            </a:r>
            <a:r>
              <a:rPr lang="en-US" sz="1400" dirty="0">
                <a:solidFill>
                  <a:schemeClr val="bg1"/>
                </a:solidFill>
              </a:rPr>
              <a:t>) based on the latest stable version of the Microsoft SQL Server database engine</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190678"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688" y="2976405"/>
            <a:ext cx="868094"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7397869"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7564107"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400" b="1" dirty="0">
                <a:solidFill>
                  <a:schemeClr val="bg1"/>
                </a:solidFill>
              </a:rPr>
              <a:t>Azure Database Migration</a:t>
            </a:r>
            <a:r>
              <a:rPr lang="en-US" sz="1400" dirty="0">
                <a:solidFill>
                  <a:schemeClr val="bg1"/>
                </a:solidFill>
              </a:rPr>
              <a:t>. </a:t>
            </a:r>
            <a:br>
              <a:rPr lang="en-US" sz="1400" dirty="0">
                <a:solidFill>
                  <a:schemeClr val="bg1"/>
                </a:solidFill>
              </a:rPr>
            </a:br>
            <a:r>
              <a:rPr lang="en-US" sz="1400" dirty="0">
                <a:solidFill>
                  <a:schemeClr val="bg1"/>
                </a:solidFill>
              </a:rPr>
              <a:t>A fully-managed service designed to enable seamless migrations from multiple database sources to Azure data platforms with minimal downtime</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7677206"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799" y="3089196"/>
            <a:ext cx="704928" cy="642512"/>
          </a:xfrm>
          <a:prstGeom prst="rect">
            <a:avLst/>
          </a:prstGeom>
        </p:spPr>
      </p:pic>
    </p:spTree>
    <p:extLst>
      <p:ext uri="{BB962C8B-B14F-4D97-AF65-F5344CB8AC3E}">
        <p14:creationId xmlns:p14="http://schemas.microsoft.com/office/powerpoint/2010/main" val="31138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293226" y="5279780"/>
            <a:ext cx="1454543" cy="1230768"/>
          </a:xfrm>
          <a:prstGeom prst="rect">
            <a:avLst/>
          </a:prstGeom>
          <a:effectLst>
            <a:softEdge rad="317500"/>
          </a:effectLst>
        </p:spPr>
      </p:pic>
      <p:sp>
        <p:nvSpPr>
          <p:cNvPr id="8" name="Titel 7">
            <a:extLst>
              <a:ext uri="{FF2B5EF4-FFF2-40B4-BE49-F238E27FC236}">
                <a16:creationId xmlns:a16="http://schemas.microsoft.com/office/drawing/2014/main" id="{6C56BF5B-90FE-4CA8-9050-6A930B2A20A0}"/>
              </a:ext>
            </a:extLst>
          </p:cNvPr>
          <p:cNvSpPr>
            <a:spLocks noGrp="1"/>
          </p:cNvSpPr>
          <p:nvPr>
            <p:ph type="title"/>
          </p:nvPr>
        </p:nvSpPr>
        <p:spPr/>
        <p:txBody>
          <a:bodyPr/>
          <a:lstStyle/>
          <a:p>
            <a:r>
              <a:rPr lang="en-US" dirty="0"/>
              <a:t>Learning objectives</a:t>
            </a:r>
            <a:endParaRPr lang="de-DE" dirty="0"/>
          </a:p>
        </p:txBody>
      </p:sp>
    </p:spTree>
    <p:extLst>
      <p:ext uri="{BB962C8B-B14F-4D97-AF65-F5344CB8AC3E}">
        <p14:creationId xmlns:p14="http://schemas.microsoft.com/office/powerpoint/2010/main" val="20149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Marketplace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528345"/>
          </a:xfrm>
        </p:spPr>
        <p:txBody>
          <a:bodyPr>
            <a:normAutofit/>
          </a:bodyPr>
          <a:lstStyle/>
          <a:p>
            <a:r>
              <a:rPr lang="en-IE" b="1" i="1" dirty="0">
                <a:solidFill>
                  <a:schemeClr val="tx2"/>
                </a:solidFill>
              </a:rPr>
              <a:t>Azure Marketplace</a:t>
            </a:r>
            <a:r>
              <a:rPr lang="en-IE" b="1" dirty="0">
                <a:solidFill>
                  <a:schemeClr val="tx2"/>
                </a:solidFill>
              </a:rPr>
              <a:t> </a:t>
            </a:r>
            <a:r>
              <a:rPr lang="en-IE" dirty="0"/>
              <a:t>is a service on Azure that helps connect end users with Microsoft partners, independent software vendors (ISVs), and start-ups that are offering their solutions and services, which are optimized to run on Azure.</a:t>
            </a:r>
          </a:p>
          <a:p>
            <a:pPr marL="0" indent="0">
              <a:buNone/>
            </a:pPr>
            <a:endParaRPr lang="en-IE" dirty="0"/>
          </a:p>
        </p:txBody>
      </p:sp>
      <p:sp>
        <p:nvSpPr>
          <p:cNvPr id="4" name="Textplatzhalter 3">
            <a:extLst>
              <a:ext uri="{FF2B5EF4-FFF2-40B4-BE49-F238E27FC236}">
                <a16:creationId xmlns:a16="http://schemas.microsoft.com/office/drawing/2014/main" id="{B6998FAB-2229-4A11-AE5E-5AC664B2C627}"/>
              </a:ext>
            </a:extLst>
          </p:cNvPr>
          <p:cNvSpPr>
            <a:spLocks noGrp="1"/>
          </p:cNvSpPr>
          <p:nvPr>
            <p:ph type="body" sz="quarter" idx="11"/>
          </p:nvPr>
        </p:nvSpPr>
        <p:spPr>
          <a:xfrm>
            <a:off x="6675439" y="1367630"/>
            <a:ext cx="5486399" cy="5324535"/>
          </a:xfrm>
        </p:spPr>
        <p:txBody>
          <a:bodyPr/>
          <a:lstStyle/>
          <a:p>
            <a:r>
              <a:rPr lang="en-IE" b="1" i="1" dirty="0">
                <a:solidFill>
                  <a:schemeClr val="tx2"/>
                </a:solidFill>
              </a:rPr>
              <a:t>Azure Marketplace </a:t>
            </a:r>
            <a:r>
              <a:rPr lang="en-IE" dirty="0"/>
              <a:t>allows customers—mostly IT professionals and cloud developers—to find, try, purchase, and provision applications and services from hundreds of leading service providers, all certified to run on Azure. At the time of writing, this includes over </a:t>
            </a:r>
            <a:r>
              <a:rPr lang="en-IE" b="1" dirty="0"/>
              <a:t>10,000 </a:t>
            </a:r>
            <a:r>
              <a:rPr lang="en-IE" dirty="0"/>
              <a:t>listings.</a:t>
            </a:r>
          </a:p>
          <a:p>
            <a:endParaRPr lang="de-DE" dirty="0"/>
          </a:p>
        </p:txBody>
      </p:sp>
    </p:spTree>
    <p:extLst>
      <p:ext uri="{BB962C8B-B14F-4D97-AF65-F5344CB8AC3E}">
        <p14:creationId xmlns:p14="http://schemas.microsoft.com/office/powerpoint/2010/main" val="48582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2220" y="3052577"/>
            <a:ext cx="2724979" cy="1054585"/>
          </a:xfrm>
          <a:prstGeom prst="rect">
            <a:avLst/>
          </a:prstGeom>
          <a:noFill/>
        </p:spPr>
        <p:txBody>
          <a:bodyPr wrap="square" rtlCol="0">
            <a:spAutoFit/>
          </a:bodyPr>
          <a:lstStyle/>
          <a:p>
            <a:r>
              <a:rPr lang="de-DE" sz="6119" i="1" dirty="0">
                <a:solidFill>
                  <a:srgbClr val="0070C0"/>
                </a:solidFill>
                <a:latin typeface="Segoe UI Light" panose="020B0502040204020203" pitchFamily="34" charset="0"/>
                <a:cs typeface="Segoe UI Light" panose="020B0502040204020203" pitchFamily="34" charset="0"/>
              </a:rPr>
              <a:t>Demo&gt;</a:t>
            </a:r>
          </a:p>
        </p:txBody>
      </p:sp>
      <p:sp>
        <p:nvSpPr>
          <p:cNvPr id="7" name="TextBox 6"/>
          <p:cNvSpPr txBox="1"/>
          <p:nvPr/>
        </p:nvSpPr>
        <p:spPr>
          <a:xfrm>
            <a:off x="2877819" y="3052577"/>
            <a:ext cx="698239" cy="1054585"/>
          </a:xfrm>
          <a:prstGeom prst="rect">
            <a:avLst/>
          </a:prstGeom>
          <a:noFill/>
        </p:spPr>
        <p:txBody>
          <a:bodyPr wrap="square" rtlCol="0">
            <a:spAutoFit/>
          </a:bodyPr>
          <a:lstStyle/>
          <a:p>
            <a:r>
              <a:rPr lang="de-DE" sz="6119" dirty="0">
                <a:solidFill>
                  <a:srgbClr val="0070C0"/>
                </a:solidFill>
                <a:latin typeface="Segoe UI Light" panose="020B0502040204020203" pitchFamily="34" charset="0"/>
                <a:cs typeface="Segoe UI Light" panose="020B0502040204020203" pitchFamily="34" charset="0"/>
              </a:rPr>
              <a:t>_</a:t>
            </a:r>
            <a:r>
              <a:rPr lang="de-DE" sz="6119" dirty="0">
                <a:solidFill>
                  <a:srgbClr val="EC6501"/>
                </a:solidFill>
                <a:latin typeface="Segoe UI Light" panose="020B0502040204020203" pitchFamily="34" charset="0"/>
                <a:cs typeface="Segoe UI Light" panose="020B0502040204020203" pitchFamily="34" charset="0"/>
              </a:rPr>
              <a:t> </a:t>
            </a:r>
            <a:endParaRPr lang="de-DE" sz="6119" i="1" dirty="0">
              <a:solidFill>
                <a:srgbClr val="EC65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53849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00"/>
                            </p:stCondLst>
                            <p:childTnLst>
                              <p:par>
                                <p:cTn id="9" presetID="1"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200"/>
                            </p:stCondLst>
                            <p:childTnLst>
                              <p:par>
                                <p:cTn id="12" presetID="35" presetClass="emph" presetSubtype="0" repeatCount="indefinite" fill="hold" grpId="0" nodeType="after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3</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400650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C4036D74-1C5D-4E42-A5F2-0AE58B0B0D50}"/>
              </a:ext>
            </a:extLst>
          </p:cNvPr>
          <p:cNvSpPr>
            <a:spLocks noGrp="1"/>
          </p:cNvSpPr>
          <p:nvPr>
            <p:ph type="title"/>
          </p:nvPr>
        </p:nvSpPr>
        <p:spPr/>
        <p:txBody>
          <a:bodyPr/>
          <a:lstStyle/>
          <a:p>
            <a:r>
              <a:rPr lang="en-US" dirty="0"/>
              <a:t>Azure solutions</a:t>
            </a:r>
            <a:endParaRPr lang="de-DE" dirty="0"/>
          </a:p>
        </p:txBody>
      </p:sp>
    </p:spTree>
    <p:extLst>
      <p:ext uri="{BB962C8B-B14F-4D97-AF65-F5344CB8AC3E}">
        <p14:creationId xmlns:p14="http://schemas.microsoft.com/office/powerpoint/2010/main" val="38088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Internet of Things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797735" cy="1388615"/>
          </a:xfrm>
        </p:spPr>
        <p:txBody>
          <a:bodyPr>
            <a:noAutofit/>
          </a:bodyPr>
          <a:lstStyle/>
          <a:p>
            <a:pPr marL="0" indent="0">
              <a:buNone/>
            </a:pPr>
            <a:r>
              <a:rPr lang="en-US" sz="2800" dirty="0">
                <a:latin typeface="+mn-lt"/>
              </a:rPr>
              <a:t>The internet allows any item that's online-capable to access valuable information. This ability for devices to garner and then relay information for data analysis is referred to as the Internet of Things (IoT)</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430138"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72857" y="4473754"/>
            <a:ext cx="2645343" cy="1574827"/>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Microsoft IoT Central.</a:t>
            </a:r>
            <a:r>
              <a:rPr lang="en-US" sz="1600" dirty="0">
                <a:solidFill>
                  <a:schemeClr val="bg1"/>
                </a:solidFill>
              </a:rPr>
              <a:t> </a:t>
            </a:r>
            <a:br>
              <a:rPr lang="en-US" sz="1600" dirty="0">
                <a:solidFill>
                  <a:schemeClr val="bg1"/>
                </a:solidFill>
              </a:rPr>
            </a:br>
            <a:r>
              <a:rPr lang="en-US" sz="1600" dirty="0">
                <a:solidFill>
                  <a:schemeClr val="bg1"/>
                </a:solidFill>
              </a:rPr>
              <a:t>A fully-managed global IoT software as a service (SaaS) solution that makes it easy to connect, monitor, and manage your IoT assets at scale</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709118"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3969735"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4212454" y="4473754"/>
            <a:ext cx="2645343"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IoT Hub. </a:t>
            </a:r>
            <a:br>
              <a:rPr lang="en-US" sz="1600" b="1" dirty="0">
                <a:solidFill>
                  <a:schemeClr val="bg1"/>
                </a:solidFill>
              </a:rPr>
            </a:br>
            <a:r>
              <a:rPr lang="en-US" sz="1600" dirty="0">
                <a:solidFill>
                  <a:schemeClr val="bg1"/>
                </a:solidFill>
              </a:rPr>
              <a:t>A managed service hosted in the cloud that acts as a central message hub for bidirectional communication between your IoT application and the devices it manages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4248715"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124" y="3129957"/>
            <a:ext cx="924808"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5747" y="3113742"/>
            <a:ext cx="978757" cy="1000746"/>
          </a:xfrm>
          <a:prstGeom prst="rect">
            <a:avLst/>
          </a:prstGeom>
        </p:spPr>
      </p:pic>
    </p:spTree>
    <p:extLst>
      <p:ext uri="{BB962C8B-B14F-4D97-AF65-F5344CB8AC3E}">
        <p14:creationId xmlns:p14="http://schemas.microsoft.com/office/powerpoint/2010/main" val="13590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Big data and analytics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Big data refers to large volumes of data that become increasingly hard to make sense of, or consequently make decisions about. Some big data and analytic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73721"/>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SQL Data Warehouse: </a:t>
            </a:r>
            <a:br>
              <a:rPr lang="en-US" sz="1600" b="1" dirty="0">
                <a:solidFill>
                  <a:schemeClr val="bg1"/>
                </a:solidFill>
              </a:rPr>
            </a:br>
            <a:r>
              <a:rPr lang="en-US" sz="1600" dirty="0">
                <a:solidFill>
                  <a:schemeClr val="bg1"/>
                </a:solidFill>
              </a:rPr>
              <a:t>A cloud-based Enterprise Data Warehouse that leverages massively parallel processing (</a:t>
            </a:r>
            <a:r>
              <a:rPr lang="en-US" sz="1600" dirty="0" err="1">
                <a:solidFill>
                  <a:schemeClr val="bg1"/>
                </a:solidFill>
              </a:rPr>
              <a:t>mpp</a:t>
            </a:r>
            <a:r>
              <a:rPr lang="en-US" sz="1600" dirty="0">
                <a:solidFill>
                  <a:schemeClr val="bg1"/>
                </a:solidFill>
              </a:rPr>
              <a:t>) to run complex queries quickly across petabytes of data</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765" y="3165738"/>
            <a:ext cx="772184"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HDInsight: </a:t>
            </a:r>
            <a:br>
              <a:rPr lang="en-US" sz="1600" b="1" dirty="0">
                <a:solidFill>
                  <a:schemeClr val="bg1"/>
                </a:solidFill>
              </a:rPr>
            </a:br>
            <a:r>
              <a:rPr lang="en-US" sz="1600" dirty="0">
                <a:solidFill>
                  <a:schemeClr val="bg1"/>
                </a:solidFill>
              </a:rPr>
              <a:t>A fully-managed, open-source analytics service for enterprises. It is a cloud service that makes it easier, faster, and more cost-effective to process massive amounts of data</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71820"/>
            <a:ext cx="828635"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Data Lake Analytics: </a:t>
            </a:r>
            <a:r>
              <a:rPr lang="en-US" sz="1600" dirty="0">
                <a:solidFill>
                  <a:schemeClr val="bg1"/>
                </a:solidFill>
              </a:rPr>
              <a:t>An on-demand analytics job service that simplifies big data. Instead of deploying, configuring, and tuning hardware, you write queries to transform your data and extract valuable insights.</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28907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Artificial Intelligence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1388615"/>
          </a:xfrm>
        </p:spPr>
        <p:txBody>
          <a:bodyPr>
            <a:noAutofit/>
          </a:bodyPr>
          <a:lstStyle/>
          <a:p>
            <a:pPr marL="0" indent="0">
              <a:buNone/>
            </a:pPr>
            <a:r>
              <a:rPr lang="en-US" sz="2800" dirty="0">
                <a:latin typeface="+mn-lt"/>
              </a:rPr>
              <a:t>Artificial Intelligence (AI), in the context of cloud computing, is based around a broad range of services, the core of which is machine learning. Machine learning is a data science technique that allows computers to use existing data to forecast future behaviors, outcomes, and trends. Using machine learning, computers learn without being explicitly programmed. Some AI services in Azure include:</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service. </a:t>
            </a:r>
            <a:br>
              <a:rPr lang="en-US" sz="1600" b="1" dirty="0">
                <a:solidFill>
                  <a:schemeClr val="bg1"/>
                </a:solidFill>
              </a:rPr>
            </a:br>
            <a:r>
              <a:rPr lang="en-US" sz="1600" dirty="0">
                <a:solidFill>
                  <a:schemeClr val="bg1"/>
                </a:solidFill>
              </a:rPr>
              <a:t>Provides a cloud-based environment used to develop, train, test, deploy, manage, and track machine learning models</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Studio. </a:t>
            </a:r>
            <a:br>
              <a:rPr lang="en-US" sz="1600" b="1" dirty="0">
                <a:solidFill>
                  <a:schemeClr val="bg1"/>
                </a:solidFill>
              </a:rPr>
            </a:br>
            <a:r>
              <a:rPr lang="en-US" sz="1600" dirty="0">
                <a:solidFill>
                  <a:schemeClr val="bg1"/>
                </a:solidFill>
              </a:rPr>
              <a:t>A collaborative, drag-and-drop visual workspace where you can build, test, and deploy machine learning solutions without needing to write code</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459829"/>
            <a:ext cx="896777"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43614"/>
            <a:ext cx="932822" cy="1000746"/>
          </a:xfrm>
          <a:prstGeom prst="rect">
            <a:avLst/>
          </a:prstGeom>
        </p:spPr>
      </p:pic>
    </p:spTree>
    <p:extLst>
      <p:ext uri="{BB962C8B-B14F-4D97-AF65-F5344CB8AC3E}">
        <p14:creationId xmlns:p14="http://schemas.microsoft.com/office/powerpoint/2010/main" val="328132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Serverless computing</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Serverless computing is a cloud-hosted execution environment that runs your code but abstracts the underlying hosting environment. Some serverless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2566538" y="645615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26015"/>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Functions. </a:t>
            </a:r>
            <a:br>
              <a:rPr lang="en-US" sz="1600" b="1" dirty="0">
                <a:solidFill>
                  <a:schemeClr val="bg1"/>
                </a:solidFill>
              </a:rPr>
            </a:br>
            <a:r>
              <a:rPr lang="en-US" sz="1600" dirty="0">
                <a:solidFill>
                  <a:schemeClr val="bg1"/>
                </a:solidFill>
              </a:rPr>
              <a:t>Concerned with the code running your service and not the underlying platform or infrastructure. Creates infrastructure based on an event.</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728" y="3165738"/>
            <a:ext cx="680257"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26015"/>
            <a:ext cx="3150112"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Logic Apps. </a:t>
            </a:r>
            <a:r>
              <a:rPr lang="en-US" sz="1600" dirty="0">
                <a:solidFill>
                  <a:schemeClr val="bg1"/>
                </a:solidFill>
              </a:rPr>
              <a:t>A cloud service that helps you automate and orchestrate tasks, business processes, and workflows when you need to integrate apps, data, systems, and services across enterprises or organizations. </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91549"/>
            <a:ext cx="828635" cy="828635"/>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26015"/>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Event Grid. </a:t>
            </a:r>
            <a:br>
              <a:rPr lang="en-US" sz="1600" b="1" dirty="0">
                <a:solidFill>
                  <a:schemeClr val="bg1"/>
                </a:solidFill>
              </a:rPr>
            </a:br>
            <a:r>
              <a:rPr lang="en-US" sz="1600" dirty="0">
                <a:solidFill>
                  <a:schemeClr val="bg1"/>
                </a:solidFill>
              </a:rPr>
              <a:t>A fully-managed, intelligent event routing service that uses a publish-subscribe model for uniform event consumption.</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14667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DevOps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4826436"/>
          </a:xfrm>
        </p:spPr>
        <p:txBody>
          <a:bodyPr>
            <a:noAutofit/>
          </a:bodyPr>
          <a:lstStyle/>
          <a:p>
            <a:pPr marL="0" indent="0">
              <a:buNone/>
            </a:pPr>
            <a:r>
              <a:rPr lang="en-IE" sz="2800" dirty="0">
                <a:latin typeface="+mn-lt"/>
              </a:rPr>
              <a:t>DevOps allows you to create, build, and release pipelines that provide continuous integration, delivery, and deployment for your applications. It brings together people, processes, and technology, automating software delivery to provide continuous value to your users</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DevOps Services: </a:t>
            </a:r>
            <a:r>
              <a:rPr lang="en-US" sz="1600" dirty="0">
                <a:solidFill>
                  <a:schemeClr val="bg1"/>
                </a:solidFill>
              </a:rPr>
              <a:t>provides development collaboration tools including pipelines, Git repositories, Kanban boards, and extensive automated and cloud-based load testing</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DevTest Labs: </a:t>
            </a:r>
            <a:r>
              <a:rPr lang="en-US" sz="1600" dirty="0">
                <a:solidFill>
                  <a:schemeClr val="bg1"/>
                </a:solidFill>
              </a:rPr>
              <a:t>Allows you to quickly create environments in Azure while minimizing waste and controlling cost</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516019"/>
            <a:ext cx="896777" cy="849696"/>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77576"/>
            <a:ext cx="932822" cy="932822"/>
          </a:xfrm>
          <a:prstGeom prst="rect">
            <a:avLst/>
          </a:prstGeom>
        </p:spPr>
      </p:pic>
    </p:spTree>
    <p:extLst>
      <p:ext uri="{BB962C8B-B14F-4D97-AF65-F5344CB8AC3E}">
        <p14:creationId xmlns:p14="http://schemas.microsoft.com/office/powerpoint/2010/main" val="226937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4AAA9C8D-A19D-47CB-A67F-B755A409724D}"/>
              </a:ext>
            </a:extLst>
          </p:cNvPr>
          <p:cNvSpPr txBox="1">
            <a:spLocks/>
          </p:cNvSpPr>
          <p:nvPr/>
        </p:nvSpPr>
        <p:spPr>
          <a:xfrm>
            <a:off x="1870450" y="4770217"/>
            <a:ext cx="7876425" cy="616390"/>
          </a:xfrm>
          <a:prstGeom prst="rect">
            <a:avLst/>
          </a:prstGeom>
        </p:spPr>
        <p:txBody>
          <a:bodyPr vert="horz" lIns="93260" tIns="46630" rIns="93260" bIns="4663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sz="3060" dirty="0">
              <a:latin typeface="Segoe UI Semibold (Headings)"/>
            </a:endParaRP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ACB37A09-B33E-427B-9FA2-8E2ECF4B0754}"/>
              </a:ext>
            </a:extLst>
          </p:cNvPr>
          <p:cNvSpPr>
            <a:spLocks noGrp="1"/>
          </p:cNvSpPr>
          <p:nvPr>
            <p:ph type="title"/>
          </p:nvPr>
        </p:nvSpPr>
        <p:spPr/>
        <p:txBody>
          <a:bodyPr/>
          <a:lstStyle/>
          <a:p>
            <a:r>
              <a:rPr lang="en-US" dirty="0"/>
              <a:t>Azure management solutions</a:t>
            </a:r>
            <a:endParaRPr lang="de-DE" dirty="0"/>
          </a:p>
        </p:txBody>
      </p:sp>
    </p:spTree>
    <p:extLst>
      <p:ext uri="{BB962C8B-B14F-4D97-AF65-F5344CB8AC3E}">
        <p14:creationId xmlns:p14="http://schemas.microsoft.com/office/powerpoint/2010/main" val="3100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p:txBody>
          <a:bodyPr/>
          <a:lstStyle/>
          <a:p>
            <a:r>
              <a:rPr lang="en-US" dirty="0"/>
              <a:t>Module 2 – Learning objectives</a:t>
            </a:r>
          </a:p>
        </p:txBody>
      </p:sp>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274703" y="1367630"/>
            <a:ext cx="10939836" cy="4084195"/>
          </a:xfrm>
        </p:spPr>
        <p:txBody>
          <a:bodyPr/>
          <a:lstStyle/>
          <a:p>
            <a:r>
              <a:rPr lang="en-US" dirty="0">
                <a:latin typeface="+mn-lt"/>
              </a:rPr>
              <a:t>Understand and describe core Azure architectural components</a:t>
            </a:r>
          </a:p>
          <a:p>
            <a:pPr>
              <a:spcBef>
                <a:spcPts val="600"/>
              </a:spcBef>
            </a:pPr>
            <a:r>
              <a:rPr lang="en-US" dirty="0">
                <a:latin typeface="+mn-lt"/>
              </a:rPr>
              <a:t>Understand and describe core Azure services and products</a:t>
            </a:r>
          </a:p>
          <a:p>
            <a:r>
              <a:rPr lang="en-US" dirty="0">
                <a:latin typeface="+mn-lt"/>
              </a:rPr>
              <a:t>Understand and describe Azure solutions</a:t>
            </a:r>
          </a:p>
          <a:p>
            <a:r>
              <a:rPr lang="en-US" dirty="0">
                <a:latin typeface="+mn-lt"/>
              </a:rPr>
              <a:t>Understand and describe Azure management tools</a:t>
            </a:r>
          </a:p>
          <a:p>
            <a:endParaRPr lang="en-US" dirty="0">
              <a:latin typeface="+mn-lt"/>
            </a:endParaRPr>
          </a:p>
        </p:txBody>
      </p:sp>
    </p:spTree>
    <p:extLst>
      <p:ext uri="{BB962C8B-B14F-4D97-AF65-F5344CB8AC3E}">
        <p14:creationId xmlns:p14="http://schemas.microsoft.com/office/powerpoint/2010/main" val="23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Azure management tools</a:t>
            </a:r>
          </a:p>
        </p:txBody>
      </p:sp>
      <p:sp>
        <p:nvSpPr>
          <p:cNvPr id="6" name="Text Placeholder 5"/>
          <p:cNvSpPr>
            <a:spLocks noGrp="1"/>
          </p:cNvSpPr>
          <p:nvPr>
            <p:ph type="body" sz="quarter" idx="10"/>
          </p:nvPr>
        </p:nvSpPr>
        <p:spPr>
          <a:xfrm>
            <a:off x="457200" y="1564412"/>
            <a:ext cx="11237870" cy="1774332"/>
          </a:xfrm>
        </p:spPr>
        <p:txBody>
          <a:bodyPr/>
          <a:lstStyle/>
          <a:p>
            <a:r>
              <a:rPr lang="en-US" sz="2800" dirty="0"/>
              <a:t>Configure and manage Azure using a broad range of tools and platforms.</a:t>
            </a:r>
          </a:p>
          <a:p>
            <a:endParaRPr lang="en-US" sz="700" dirty="0"/>
          </a:p>
          <a:p>
            <a:r>
              <a:rPr lang="en-US" sz="2800" dirty="0"/>
              <a:t>Azure management tools include:</a:t>
            </a:r>
          </a:p>
          <a:p>
            <a:endParaRPr lang="en-US" sz="2800" dirty="0"/>
          </a:p>
          <a:p>
            <a:endParaRPr lang="en-US" sz="700" dirty="0"/>
          </a:p>
        </p:txBody>
      </p:sp>
      <p:sp>
        <p:nvSpPr>
          <p:cNvPr id="4" name="Text Placeholder 5"/>
          <p:cNvSpPr txBox="1">
            <a:spLocks/>
          </p:cNvSpPr>
          <p:nvPr/>
        </p:nvSpPr>
        <p:spPr>
          <a:xfrm>
            <a:off x="1461013" y="3430648"/>
            <a:ext cx="10511217" cy="27266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lnSpc>
                <a:spcPct val="114000"/>
              </a:lnSpc>
              <a:buFont typeface="Arial" panose="020B0604020202020204" pitchFamily="34" charset="0"/>
              <a:buChar char="•"/>
            </a:pPr>
            <a:r>
              <a:rPr lang="en-US" b="1" dirty="0"/>
              <a:t>Azure Portal </a:t>
            </a:r>
            <a:r>
              <a:rPr lang="en-US" dirty="0"/>
              <a:t>: Management website accessed via a web browser. </a:t>
            </a:r>
          </a:p>
          <a:p>
            <a:pPr marL="466298" indent="-466298">
              <a:lnSpc>
                <a:spcPct val="114000"/>
              </a:lnSpc>
              <a:buFont typeface="Arial" panose="020B0604020202020204" pitchFamily="34" charset="0"/>
              <a:buChar char="•"/>
            </a:pPr>
            <a:r>
              <a:rPr lang="en-US" b="1" dirty="0"/>
              <a:t>Azure PowerShell </a:t>
            </a:r>
            <a:r>
              <a:rPr lang="en-US" dirty="0"/>
              <a:t>: Command shell scripting language.</a:t>
            </a:r>
          </a:p>
          <a:p>
            <a:pPr marL="466298" indent="-466298">
              <a:lnSpc>
                <a:spcPct val="114000"/>
              </a:lnSpc>
              <a:buFont typeface="Arial" panose="020B0604020202020204" pitchFamily="34" charset="0"/>
              <a:buChar char="•"/>
            </a:pPr>
            <a:r>
              <a:rPr lang="en-US" b="1" dirty="0"/>
              <a:t>Azure Command-Line Interface (CLI) </a:t>
            </a:r>
            <a:r>
              <a:rPr lang="en-US" dirty="0"/>
              <a:t>: Cross-platform, command-line scripting program for Windows, Linux, or </a:t>
            </a:r>
            <a:r>
              <a:rPr lang="en-US" dirty="0" err="1"/>
              <a:t>MacOS</a:t>
            </a:r>
            <a:r>
              <a:rPr lang="en-US" dirty="0"/>
              <a:t>.</a:t>
            </a:r>
          </a:p>
          <a:p>
            <a:pPr marL="466298" indent="-466298">
              <a:lnSpc>
                <a:spcPct val="114000"/>
              </a:lnSpc>
              <a:buFont typeface="Arial" panose="020B0604020202020204" pitchFamily="34" charset="0"/>
              <a:buChar char="•"/>
            </a:pPr>
            <a:r>
              <a:rPr lang="en-US" b="1" dirty="0"/>
              <a:t>Azure Cloud Shell</a:t>
            </a:r>
            <a:r>
              <a:rPr lang="en-US" dirty="0"/>
              <a:t> : Browser-based scripting environment.</a:t>
            </a:r>
          </a:p>
        </p:txBody>
      </p:sp>
      <p:pic>
        <p:nvPicPr>
          <p:cNvPr id="1026" name="Picture 2" descr="icon representing azure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42" y="3946117"/>
            <a:ext cx="770423" cy="6081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icon representing Azure C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41" y="4725389"/>
            <a:ext cx="770423" cy="603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 representing azure port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945" y="3234907"/>
            <a:ext cx="689818" cy="540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object&#10;&#10;Description automatically generated">
            <a:extLst>
              <a:ext uri="{FF2B5EF4-FFF2-40B4-BE49-F238E27FC236}">
                <a16:creationId xmlns:a16="http://schemas.microsoft.com/office/drawing/2014/main" id="{0C7CD875-119A-46E9-8446-6DAE124DCF90}"/>
              </a:ext>
            </a:extLst>
          </p:cNvPr>
          <p:cNvPicPr>
            <a:picLocks noChangeAspect="1"/>
          </p:cNvPicPr>
          <p:nvPr/>
        </p:nvPicPr>
        <p:blipFill>
          <a:blip r:embed="rId6"/>
          <a:stretch>
            <a:fillRect/>
          </a:stretch>
        </p:blipFill>
        <p:spPr>
          <a:xfrm>
            <a:off x="541441" y="5581693"/>
            <a:ext cx="800140" cy="617651"/>
          </a:xfrm>
          <a:prstGeom prst="rect">
            <a:avLst/>
          </a:prstGeom>
        </p:spPr>
      </p:pic>
    </p:spTree>
    <p:extLst>
      <p:ext uri="{BB962C8B-B14F-4D97-AF65-F5344CB8AC3E}">
        <p14:creationId xmlns:p14="http://schemas.microsoft.com/office/powerpoint/2010/main" val="9014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84C7BA-6584-4287-993D-B2FCC2356671}"/>
              </a:ext>
            </a:extLst>
          </p:cNvPr>
          <p:cNvSpPr>
            <a:spLocks noGrp="1"/>
          </p:cNvSpPr>
          <p:nvPr>
            <p:ph type="body" sz="quarter" idx="4294967295"/>
          </p:nvPr>
        </p:nvSpPr>
        <p:spPr>
          <a:xfrm>
            <a:off x="2233613" y="3245192"/>
            <a:ext cx="7583487" cy="1204912"/>
          </a:xfrm>
        </p:spPr>
        <p:txBody>
          <a:bodyPr/>
          <a:lstStyle/>
          <a:p>
            <a:pPr marL="0" indent="0">
              <a:buNone/>
            </a:pPr>
            <a:r>
              <a:rPr lang="en-US" dirty="0">
                <a:hlinkClick r:id="rId3"/>
              </a:rPr>
              <a:t>Demo</a:t>
            </a:r>
            <a:r>
              <a:rPr lang="en-US" dirty="0"/>
              <a:t>: Customize the Azure Portal</a:t>
            </a:r>
          </a:p>
        </p:txBody>
      </p:sp>
    </p:spTree>
    <p:extLst>
      <p:ext uri="{BB962C8B-B14F-4D97-AF65-F5344CB8AC3E}">
        <p14:creationId xmlns:p14="http://schemas.microsoft.com/office/powerpoint/2010/main" val="28257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Advisor</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fontScale="92500"/>
          </a:bodyPr>
          <a:lstStyle/>
          <a:p>
            <a:pPr marL="0" indent="0">
              <a:buNone/>
            </a:pPr>
            <a:r>
              <a:rPr lang="en-IE" i="1" dirty="0"/>
              <a:t>Azure Advisor</a:t>
            </a:r>
            <a:r>
              <a:rPr lang="en-IE" dirty="0"/>
              <a:t> is a free service built into Azure that provides recommendations on high availability, security, performance, and cost. Advisor analyzes your deployed services and looks for ways to improve your environment across those four areas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635865" y="3631774"/>
            <a:ext cx="9116433" cy="315951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400" dirty="0"/>
              <a:t>With Azure Advisor, you can:</a:t>
            </a:r>
          </a:p>
          <a:p>
            <a:r>
              <a:rPr lang="en-IE" sz="2400" dirty="0"/>
              <a:t>Get proactive, actionable, and personalized best practices recommendations</a:t>
            </a:r>
          </a:p>
          <a:p>
            <a:r>
              <a:rPr lang="en-IE" sz="2400" dirty="0"/>
              <a:t>Improve the performance, security, and high availability of your resources as you identify opportunities to reduce your overall Azure costs</a:t>
            </a:r>
          </a:p>
          <a:p>
            <a:r>
              <a:rPr lang="en-IE" sz="2400" dirty="0"/>
              <a:t>Get recommendations with proposed actions inline</a:t>
            </a:r>
          </a:p>
        </p:txBody>
      </p:sp>
      <p:pic>
        <p:nvPicPr>
          <p:cNvPr id="6" name="Picture 5">
            <a:extLst>
              <a:ext uri="{FF2B5EF4-FFF2-40B4-BE49-F238E27FC236}">
                <a16:creationId xmlns:a16="http://schemas.microsoft.com/office/drawing/2014/main" id="{FBD4DF1D-386B-4E29-9FF1-15E8D30C48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12" y="3631774"/>
            <a:ext cx="1404416" cy="1330064"/>
          </a:xfrm>
          <a:prstGeom prst="rect">
            <a:avLst/>
          </a:prstGeom>
        </p:spPr>
      </p:pic>
    </p:spTree>
    <p:extLst>
      <p:ext uri="{BB962C8B-B14F-4D97-AF65-F5344CB8AC3E}">
        <p14:creationId xmlns:p14="http://schemas.microsoft.com/office/powerpoint/2010/main" val="36653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342E79-565E-46E3-8F52-9B4CD5C29B81}"/>
              </a:ext>
            </a:extLst>
          </p:cNvPr>
          <p:cNvSpPr>
            <a:spLocks noGrp="1"/>
          </p:cNvSpPr>
          <p:nvPr>
            <p:ph type="title"/>
          </p:nvPr>
        </p:nvSpPr>
        <p:spPr/>
        <p:txBody>
          <a:bodyPr/>
          <a:lstStyle/>
          <a:p>
            <a:r>
              <a:rPr lang="de-DE" dirty="0"/>
              <a:t>Quiz</a:t>
            </a:r>
          </a:p>
        </p:txBody>
      </p:sp>
      <p:pic>
        <p:nvPicPr>
          <p:cNvPr id="4" name="Grafik 3" descr="Ein Bild, das drinnen, schwarz, Stück, weiß enthält.&#10;&#10;Automatisch generierte Beschreibung">
            <a:extLst>
              <a:ext uri="{FF2B5EF4-FFF2-40B4-BE49-F238E27FC236}">
                <a16:creationId xmlns:a16="http://schemas.microsoft.com/office/drawing/2014/main" id="{94E1FBD3-3603-4DE4-BF5B-FD26E91D9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449" y="710045"/>
            <a:ext cx="5328516" cy="5328516"/>
          </a:xfrm>
          <a:prstGeom prst="rect">
            <a:avLst/>
          </a:prstGeom>
        </p:spPr>
      </p:pic>
    </p:spTree>
    <p:extLst>
      <p:ext uri="{BB962C8B-B14F-4D97-AF65-F5344CB8AC3E}">
        <p14:creationId xmlns:p14="http://schemas.microsoft.com/office/powerpoint/2010/main" val="22300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1B20CA5-90AE-4EDF-BA6D-2D940B966C3C}"/>
              </a:ext>
            </a:extLst>
          </p:cNvPr>
          <p:cNvSpPr>
            <a:spLocks noGrp="1"/>
          </p:cNvSpPr>
          <p:nvPr>
            <p:ph type="title"/>
          </p:nvPr>
        </p:nvSpPr>
        <p:spPr/>
        <p:txBody>
          <a:bodyPr/>
          <a:lstStyle/>
          <a:p>
            <a:r>
              <a:rPr lang="de-DE" dirty="0"/>
              <a:t>Backup</a:t>
            </a:r>
          </a:p>
        </p:txBody>
      </p:sp>
    </p:spTree>
    <p:extLst>
      <p:ext uri="{BB962C8B-B14F-4D97-AF65-F5344CB8AC3E}">
        <p14:creationId xmlns:p14="http://schemas.microsoft.com/office/powerpoint/2010/main" val="52402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Konten.</a:t>
            </a:r>
          </a:p>
        </p:txBody>
      </p:sp>
      <p:sp>
        <p:nvSpPr>
          <p:cNvPr id="7" name="Datumsplatzhalter 6"/>
          <p:cNvSpPr>
            <a:spLocks noGrp="1"/>
          </p:cNvSpPr>
          <p:nvPr>
            <p:ph type="dt" sz="half" idx="10"/>
          </p:nvPr>
        </p:nvSpPr>
        <p:spPr/>
        <p:txBody>
          <a:bodyPr/>
          <a:lstStyle/>
          <a:p>
            <a:r>
              <a:rPr lang="de-DE"/>
              <a:t>31.01.2017</a:t>
            </a:r>
            <a:endParaRPr lang="de-DE" dirty="0"/>
          </a:p>
        </p:txBody>
      </p:sp>
      <p:sp>
        <p:nvSpPr>
          <p:cNvPr id="8" name="Fußzeilenplatzhalter 7"/>
          <p:cNvSpPr>
            <a:spLocks noGrp="1"/>
          </p:cNvSpPr>
          <p:nvPr>
            <p:ph type="ftr" sz="quarter" idx="11"/>
          </p:nvPr>
        </p:nvSpPr>
        <p:spPr/>
        <p:txBody>
          <a:bodyPr/>
          <a:lstStyle/>
          <a:p>
            <a:pPr>
              <a:buSzPct val="110000"/>
            </a:pPr>
            <a:r>
              <a:rPr lang="de-DE"/>
              <a:t>Portale | Kunden Enabling </a:t>
            </a:r>
            <a:endParaRPr lang="de-DE" dirty="0"/>
          </a:p>
        </p:txBody>
      </p:sp>
      <p:sp>
        <p:nvSpPr>
          <p:cNvPr id="14" name="Freihandform: Form 13"/>
          <p:cNvSpPr/>
          <p:nvPr/>
        </p:nvSpPr>
        <p:spPr>
          <a:xfrm>
            <a:off x="522561" y="1859531"/>
            <a:ext cx="5280321" cy="675507"/>
          </a:xfrm>
          <a:custGeom>
            <a:avLst/>
            <a:gdLst>
              <a:gd name="connsiteX0" fmla="*/ 0 w 5177869"/>
              <a:gd name="connsiteY0" fmla="*/ 0 h 662400"/>
              <a:gd name="connsiteX1" fmla="*/ 5177869 w 5177869"/>
              <a:gd name="connsiteY1" fmla="*/ 0 h 662400"/>
              <a:gd name="connsiteX2" fmla="*/ 5177869 w 5177869"/>
              <a:gd name="connsiteY2" fmla="*/ 662400 h 662400"/>
              <a:gd name="connsiteX3" fmla="*/ 0 w 5177869"/>
              <a:gd name="connsiteY3" fmla="*/ 662400 h 662400"/>
              <a:gd name="connsiteX4" fmla="*/ 0 w 5177869"/>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662400">
                <a:moveTo>
                  <a:pt x="0" y="0"/>
                </a:moveTo>
                <a:lnTo>
                  <a:pt x="5177869" y="0"/>
                </a:lnTo>
                <a:lnTo>
                  <a:pt x="5177869" y="662400"/>
                </a:lnTo>
                <a:lnTo>
                  <a:pt x="0" y="662400"/>
                </a:lnTo>
                <a:lnTo>
                  <a:pt x="0" y="0"/>
                </a:lnTo>
                <a:close/>
              </a:path>
            </a:pathLst>
          </a:cu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6813" tIns="95321" rIns="166813" bIns="95321" numCol="1" spcCol="1270" anchor="ctr" anchorCtr="0">
            <a:noAutofit/>
          </a:bodyPr>
          <a:lstStyle/>
          <a:p>
            <a:pPr algn="ctr" defTabSz="1042593">
              <a:lnSpc>
                <a:spcPct val="90000"/>
              </a:lnSpc>
              <a:spcBef>
                <a:spcPct val="0"/>
              </a:spcBef>
              <a:spcAft>
                <a:spcPct val="35000"/>
              </a:spcAft>
            </a:pPr>
            <a:r>
              <a:rPr lang="en-US" sz="2346" dirty="0"/>
              <a:t>Personal Microsoft Account</a:t>
            </a:r>
          </a:p>
        </p:txBody>
      </p:sp>
      <p:sp>
        <p:nvSpPr>
          <p:cNvPr id="15" name="Freihandform: Form 14"/>
          <p:cNvSpPr/>
          <p:nvPr/>
        </p:nvSpPr>
        <p:spPr>
          <a:xfrm>
            <a:off x="522930" y="2535038"/>
            <a:ext cx="5280321" cy="2539354"/>
          </a:xfrm>
          <a:custGeom>
            <a:avLst/>
            <a:gdLst>
              <a:gd name="connsiteX0" fmla="*/ 0 w 5177869"/>
              <a:gd name="connsiteY0" fmla="*/ 0 h 2777939"/>
              <a:gd name="connsiteX1" fmla="*/ 5177869 w 5177869"/>
              <a:gd name="connsiteY1" fmla="*/ 0 h 2777939"/>
              <a:gd name="connsiteX2" fmla="*/ 5177869 w 5177869"/>
              <a:gd name="connsiteY2" fmla="*/ 2777939 h 2777939"/>
              <a:gd name="connsiteX3" fmla="*/ 0 w 5177869"/>
              <a:gd name="connsiteY3" fmla="*/ 2777939 h 2777939"/>
              <a:gd name="connsiteX4" fmla="*/ 0 w 5177869"/>
              <a:gd name="connsiteY4" fmla="*/ 0 h 277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2777939">
                <a:moveTo>
                  <a:pt x="0" y="0"/>
                </a:moveTo>
                <a:lnTo>
                  <a:pt x="5177869" y="0"/>
                </a:lnTo>
                <a:lnTo>
                  <a:pt x="5177869" y="2777939"/>
                </a:lnTo>
                <a:lnTo>
                  <a:pt x="0" y="2777939"/>
                </a:lnTo>
                <a:lnTo>
                  <a:pt x="0" y="0"/>
                </a:lnTo>
                <a:close/>
              </a:path>
            </a:pathLst>
          </a:custGeom>
          <a:solidFill>
            <a:schemeClr val="bg1">
              <a:lumMod val="85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09" tIns="125109" rIns="166813" bIns="187664" numCol="1" spcCol="1270" anchor="t" anchorCtr="0">
            <a:noAutofit/>
          </a:bodyPr>
          <a:lstStyle/>
          <a:p>
            <a:pPr marL="233126" lvl="1" indent="-233126" defTabSz="1042593">
              <a:lnSpc>
                <a:spcPct val="90000"/>
              </a:lnSpc>
              <a:spcBef>
                <a:spcPct val="0"/>
              </a:spcBef>
              <a:spcAft>
                <a:spcPct val="15000"/>
              </a:spcAft>
              <a:buChar char="•"/>
            </a:pPr>
            <a:r>
              <a:rPr lang="en-US" sz="2346" dirty="0">
                <a:solidFill>
                  <a:schemeClr val="tx1"/>
                </a:solidFill>
              </a:rPr>
              <a:t>Joe.doe@hotmail.com</a:t>
            </a:r>
          </a:p>
          <a:p>
            <a:pPr marL="233126" lvl="1" indent="-233126" defTabSz="1042593">
              <a:lnSpc>
                <a:spcPct val="90000"/>
              </a:lnSpc>
              <a:spcBef>
                <a:spcPct val="0"/>
              </a:spcBef>
              <a:spcAft>
                <a:spcPct val="15000"/>
              </a:spcAft>
              <a:buChar char="•"/>
            </a:pPr>
            <a:r>
              <a:rPr lang="en-US" sz="2346" dirty="0">
                <a:solidFill>
                  <a:schemeClr val="tx1"/>
                </a:solidFill>
              </a:rPr>
              <a:t>Mee.too@outlook.com</a:t>
            </a:r>
          </a:p>
          <a:p>
            <a:pPr marL="233126" lvl="1" indent="-233126" defTabSz="1042593">
              <a:lnSpc>
                <a:spcPct val="90000"/>
              </a:lnSpc>
              <a:spcBef>
                <a:spcPct val="0"/>
              </a:spcBef>
              <a:spcAft>
                <a:spcPct val="15000"/>
              </a:spcAft>
              <a:buChar char="•"/>
            </a:pPr>
            <a:r>
              <a:rPr lang="en-US" sz="2346" dirty="0">
                <a:solidFill>
                  <a:schemeClr val="tx1"/>
                </a:solidFill>
              </a:rPr>
              <a:t>He.aswell@live.com</a:t>
            </a:r>
          </a:p>
          <a:p>
            <a:pPr marL="233126" lvl="1" indent="-233126" defTabSz="1042593">
              <a:lnSpc>
                <a:spcPct val="90000"/>
              </a:lnSpc>
              <a:spcBef>
                <a:spcPct val="0"/>
              </a:spcBef>
              <a:spcAft>
                <a:spcPct val="15000"/>
              </a:spcAft>
              <a:buChar char="•"/>
            </a:pPr>
            <a:r>
              <a:rPr lang="en-US" sz="2346" dirty="0">
                <a:solidFill>
                  <a:schemeClr val="tx1"/>
                </a:solidFill>
              </a:rPr>
              <a:t>tony@my_company.com</a:t>
            </a:r>
          </a:p>
          <a:p>
            <a:pPr marL="233126" lvl="1" indent="-233126" defTabSz="1042593">
              <a:lnSpc>
                <a:spcPct val="90000"/>
              </a:lnSpc>
              <a:spcBef>
                <a:spcPct val="0"/>
              </a:spcBef>
              <a:spcAft>
                <a:spcPct val="15000"/>
              </a:spcAft>
              <a:buChar char="•"/>
            </a:pPr>
            <a:r>
              <a:rPr lang="en-US" sz="2346" dirty="0">
                <a:solidFill>
                  <a:schemeClr val="tx1"/>
                </a:solidFill>
              </a:rPr>
              <a:t>tina@my_school.edu</a:t>
            </a:r>
          </a:p>
          <a:p>
            <a:pPr marL="233126" lvl="1" indent="-233126" defTabSz="1042593">
              <a:lnSpc>
                <a:spcPct val="90000"/>
              </a:lnSpc>
              <a:spcBef>
                <a:spcPct val="0"/>
              </a:spcBef>
              <a:spcAft>
                <a:spcPct val="15000"/>
              </a:spcAft>
              <a:buChar char="•"/>
            </a:pPr>
            <a:r>
              <a:rPr lang="en-US" sz="2346" dirty="0">
                <a:solidFill>
                  <a:schemeClr val="tx1"/>
                </a:solidFill>
              </a:rPr>
              <a:t>joseph@my_ngo.org</a:t>
            </a:r>
          </a:p>
          <a:p>
            <a:pPr marL="233126" lvl="1" indent="-233126" defTabSz="1042593">
              <a:lnSpc>
                <a:spcPct val="90000"/>
              </a:lnSpc>
              <a:spcBef>
                <a:spcPct val="0"/>
              </a:spcBef>
              <a:spcAft>
                <a:spcPct val="15000"/>
              </a:spcAft>
              <a:buChar char="•"/>
            </a:pPr>
            <a:endParaRPr lang="en-US" sz="2346" dirty="0">
              <a:solidFill>
                <a:schemeClr val="tx1"/>
              </a:solidFill>
            </a:endParaRPr>
          </a:p>
        </p:txBody>
      </p:sp>
      <p:sp>
        <p:nvSpPr>
          <p:cNvPr id="16" name="Freihandform: Form 15"/>
          <p:cNvSpPr/>
          <p:nvPr/>
        </p:nvSpPr>
        <p:spPr>
          <a:xfrm>
            <a:off x="6541282" y="1871287"/>
            <a:ext cx="5280321" cy="675507"/>
          </a:xfrm>
          <a:custGeom>
            <a:avLst/>
            <a:gdLst>
              <a:gd name="connsiteX0" fmla="*/ 0 w 5177869"/>
              <a:gd name="connsiteY0" fmla="*/ 0 h 662400"/>
              <a:gd name="connsiteX1" fmla="*/ 5177869 w 5177869"/>
              <a:gd name="connsiteY1" fmla="*/ 0 h 662400"/>
              <a:gd name="connsiteX2" fmla="*/ 5177869 w 5177869"/>
              <a:gd name="connsiteY2" fmla="*/ 662400 h 662400"/>
              <a:gd name="connsiteX3" fmla="*/ 0 w 5177869"/>
              <a:gd name="connsiteY3" fmla="*/ 662400 h 662400"/>
              <a:gd name="connsiteX4" fmla="*/ 0 w 5177869"/>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662400">
                <a:moveTo>
                  <a:pt x="0" y="0"/>
                </a:moveTo>
                <a:lnTo>
                  <a:pt x="5177869" y="0"/>
                </a:lnTo>
                <a:lnTo>
                  <a:pt x="5177869" y="662400"/>
                </a:lnTo>
                <a:lnTo>
                  <a:pt x="0" y="662400"/>
                </a:lnTo>
                <a:lnTo>
                  <a:pt x="0" y="0"/>
                </a:lnTo>
                <a:close/>
              </a:path>
            </a:pathLst>
          </a:cu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6813" tIns="95321" rIns="166813" bIns="95321" numCol="1" spcCol="1270" anchor="ctr" anchorCtr="0">
            <a:noAutofit/>
          </a:bodyPr>
          <a:lstStyle/>
          <a:p>
            <a:pPr algn="ctr" defTabSz="1042593">
              <a:lnSpc>
                <a:spcPct val="90000"/>
              </a:lnSpc>
              <a:spcBef>
                <a:spcPct val="0"/>
              </a:spcBef>
              <a:spcAft>
                <a:spcPct val="35000"/>
              </a:spcAft>
            </a:pPr>
            <a:r>
              <a:rPr lang="en-US" sz="2346" dirty="0"/>
              <a:t>Work or school account</a:t>
            </a:r>
          </a:p>
        </p:txBody>
      </p:sp>
      <p:sp>
        <p:nvSpPr>
          <p:cNvPr id="17" name="Freihandform: Form 16"/>
          <p:cNvSpPr/>
          <p:nvPr/>
        </p:nvSpPr>
        <p:spPr>
          <a:xfrm>
            <a:off x="6541652" y="2546794"/>
            <a:ext cx="5280321" cy="2539354"/>
          </a:xfrm>
          <a:custGeom>
            <a:avLst/>
            <a:gdLst>
              <a:gd name="connsiteX0" fmla="*/ 0 w 5177869"/>
              <a:gd name="connsiteY0" fmla="*/ 0 h 2777939"/>
              <a:gd name="connsiteX1" fmla="*/ 5177869 w 5177869"/>
              <a:gd name="connsiteY1" fmla="*/ 0 h 2777939"/>
              <a:gd name="connsiteX2" fmla="*/ 5177869 w 5177869"/>
              <a:gd name="connsiteY2" fmla="*/ 2777939 h 2777939"/>
              <a:gd name="connsiteX3" fmla="*/ 0 w 5177869"/>
              <a:gd name="connsiteY3" fmla="*/ 2777939 h 2777939"/>
              <a:gd name="connsiteX4" fmla="*/ 0 w 5177869"/>
              <a:gd name="connsiteY4" fmla="*/ 0 h 277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2777939">
                <a:moveTo>
                  <a:pt x="0" y="0"/>
                </a:moveTo>
                <a:lnTo>
                  <a:pt x="5177869" y="0"/>
                </a:lnTo>
                <a:lnTo>
                  <a:pt x="5177869" y="2777939"/>
                </a:lnTo>
                <a:lnTo>
                  <a:pt x="0" y="2777939"/>
                </a:lnTo>
                <a:lnTo>
                  <a:pt x="0" y="0"/>
                </a:lnTo>
                <a:close/>
              </a:path>
            </a:pathLst>
          </a:custGeom>
          <a:solidFill>
            <a:schemeClr val="bg1">
              <a:lumMod val="85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09" tIns="125109" rIns="166813" bIns="187664" numCol="1" spcCol="1270" anchor="t" anchorCtr="0">
            <a:noAutofit/>
          </a:bodyPr>
          <a:lstStyle/>
          <a:p>
            <a:pPr marL="233126" lvl="1" indent="-233126" defTabSz="1042593">
              <a:lnSpc>
                <a:spcPct val="90000"/>
              </a:lnSpc>
              <a:spcBef>
                <a:spcPct val="0"/>
              </a:spcBef>
              <a:spcAft>
                <a:spcPct val="15000"/>
              </a:spcAft>
              <a:buChar char="•"/>
            </a:pPr>
            <a:r>
              <a:rPr lang="en-US" sz="2346" dirty="0">
                <a:solidFill>
                  <a:schemeClr val="tx1"/>
                </a:solidFill>
              </a:rPr>
              <a:t>tony@my_company.com</a:t>
            </a:r>
          </a:p>
          <a:p>
            <a:pPr marL="233126" lvl="1" indent="-233126" defTabSz="1042593">
              <a:lnSpc>
                <a:spcPct val="90000"/>
              </a:lnSpc>
              <a:spcBef>
                <a:spcPct val="0"/>
              </a:spcBef>
              <a:spcAft>
                <a:spcPct val="15000"/>
              </a:spcAft>
              <a:buChar char="•"/>
            </a:pPr>
            <a:r>
              <a:rPr lang="en-US" sz="2346" dirty="0">
                <a:solidFill>
                  <a:schemeClr val="tx1"/>
                </a:solidFill>
              </a:rPr>
              <a:t>tina@my_school.edu</a:t>
            </a:r>
          </a:p>
          <a:p>
            <a:pPr marL="233126" lvl="1" indent="-233126" defTabSz="1042593">
              <a:lnSpc>
                <a:spcPct val="90000"/>
              </a:lnSpc>
              <a:spcBef>
                <a:spcPct val="0"/>
              </a:spcBef>
              <a:spcAft>
                <a:spcPct val="15000"/>
              </a:spcAft>
              <a:buChar char="•"/>
            </a:pPr>
            <a:r>
              <a:rPr lang="en-US" sz="2346" dirty="0">
                <a:solidFill>
                  <a:schemeClr val="tx1"/>
                </a:solidFill>
              </a:rPr>
              <a:t>joseph@my_ngo.org</a:t>
            </a:r>
          </a:p>
          <a:p>
            <a:pPr marL="233126" lvl="1" indent="-233126" defTabSz="1042593">
              <a:lnSpc>
                <a:spcPct val="90000"/>
              </a:lnSpc>
              <a:spcBef>
                <a:spcPct val="0"/>
              </a:spcBef>
              <a:spcAft>
                <a:spcPct val="15000"/>
              </a:spcAft>
              <a:buChar char="•"/>
            </a:pPr>
            <a:endParaRPr lang="en-US" sz="2346" dirty="0">
              <a:solidFill>
                <a:schemeClr val="tx1"/>
              </a:solidFill>
            </a:endParaRPr>
          </a:p>
          <a:p>
            <a:pPr marL="233126" lvl="1" indent="-233126" defTabSz="1042593">
              <a:lnSpc>
                <a:spcPct val="90000"/>
              </a:lnSpc>
              <a:spcBef>
                <a:spcPct val="0"/>
              </a:spcBef>
              <a:spcAft>
                <a:spcPct val="15000"/>
              </a:spcAft>
              <a:buChar char="•"/>
            </a:pPr>
            <a:endParaRPr lang="en-US" sz="2346" dirty="0">
              <a:solidFill>
                <a:schemeClr val="tx1"/>
              </a:solidFill>
            </a:endParaRPr>
          </a:p>
          <a:p>
            <a:pPr marL="233126" lvl="1" indent="-233126" defTabSz="1042593">
              <a:lnSpc>
                <a:spcPct val="90000"/>
              </a:lnSpc>
              <a:spcBef>
                <a:spcPct val="0"/>
              </a:spcBef>
              <a:spcAft>
                <a:spcPct val="15000"/>
              </a:spcAft>
              <a:buChar char="•"/>
            </a:pPr>
            <a:endParaRPr lang="en-US" sz="2346" dirty="0">
              <a:solidFill>
                <a:schemeClr val="tx1"/>
              </a:solidFill>
            </a:endParaRPr>
          </a:p>
        </p:txBody>
      </p:sp>
      <p:pic>
        <p:nvPicPr>
          <p:cNvPr id="18" name="Grafik 17"/>
          <p:cNvPicPr>
            <a:picLocks noChangeAspect="1"/>
          </p:cNvPicPr>
          <p:nvPr/>
        </p:nvPicPr>
        <p:blipFill rotWithShape="1">
          <a:blip r:embed="rId2">
            <a:duotone>
              <a:schemeClr val="accent1">
                <a:shade val="45000"/>
                <a:satMod val="135000"/>
              </a:schemeClr>
              <a:prstClr val="white"/>
            </a:duotone>
          </a:blip>
          <a:srcRect l="16155" t="11223" r="3272" b="53838"/>
          <a:stretch/>
        </p:blipFill>
        <p:spPr>
          <a:xfrm>
            <a:off x="2487573" y="5270533"/>
            <a:ext cx="865557" cy="812833"/>
          </a:xfrm>
          <a:prstGeom prst="rect">
            <a:avLst/>
          </a:prstGeom>
        </p:spPr>
      </p:pic>
      <p:pic>
        <p:nvPicPr>
          <p:cNvPr id="19" name="Grafik 18"/>
          <p:cNvPicPr>
            <a:picLocks noChangeAspect="1"/>
          </p:cNvPicPr>
          <p:nvPr/>
        </p:nvPicPr>
        <p:blipFill rotWithShape="1">
          <a:blip r:embed="rId2">
            <a:duotone>
              <a:schemeClr val="accent1">
                <a:shade val="45000"/>
                <a:satMod val="135000"/>
              </a:schemeClr>
              <a:prstClr val="white"/>
            </a:duotone>
          </a:blip>
          <a:srcRect l="14500" t="59443" r="4927" b="5618"/>
          <a:stretch/>
        </p:blipFill>
        <p:spPr>
          <a:xfrm>
            <a:off x="8741195" y="5270533"/>
            <a:ext cx="865557" cy="812833"/>
          </a:xfrm>
          <a:prstGeom prst="rect">
            <a:avLst/>
          </a:prstGeom>
        </p:spPr>
      </p:pic>
      <p:sp>
        <p:nvSpPr>
          <p:cNvPr id="20" name="Rechteck 19"/>
          <p:cNvSpPr/>
          <p:nvPr/>
        </p:nvSpPr>
        <p:spPr bwMode="gray">
          <a:xfrm>
            <a:off x="4988097" y="5366119"/>
            <a:ext cx="2508849" cy="621662"/>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Können identische Benutzernamen sein!</a:t>
            </a:r>
          </a:p>
        </p:txBody>
      </p:sp>
    </p:spTree>
    <p:extLst>
      <p:ext uri="{BB962C8B-B14F-4D97-AF65-F5344CB8AC3E}">
        <p14:creationId xmlns:p14="http://schemas.microsoft.com/office/powerpoint/2010/main" val="38369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Gerade Verbindung mit Pfeil 60"/>
          <p:cNvCxnSpPr>
            <a:stCxn id="6" idx="0"/>
            <a:endCxn id="10" idx="2"/>
          </p:cNvCxnSpPr>
          <p:nvPr/>
        </p:nvCxnSpPr>
        <p:spPr>
          <a:xfrm flipV="1">
            <a:off x="5543688" y="2707116"/>
            <a:ext cx="0" cy="11777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Titel 4"/>
          <p:cNvSpPr>
            <a:spLocks noGrp="1"/>
          </p:cNvSpPr>
          <p:nvPr>
            <p:ph type="title"/>
          </p:nvPr>
        </p:nvSpPr>
        <p:spPr/>
        <p:txBody>
          <a:bodyPr/>
          <a:lstStyle/>
          <a:p>
            <a:r>
              <a:rPr lang="de-DE" dirty="0"/>
              <a:t>Portale.</a:t>
            </a:r>
          </a:p>
        </p:txBody>
      </p:sp>
      <p:sp>
        <p:nvSpPr>
          <p:cNvPr id="2" name="Rechteck 1"/>
          <p:cNvSpPr/>
          <p:nvPr/>
        </p:nvSpPr>
        <p:spPr bwMode="gray">
          <a:xfrm>
            <a:off x="3733340" y="4763944"/>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MSBC / VLSC</a:t>
            </a:r>
          </a:p>
        </p:txBody>
      </p:sp>
      <p:sp>
        <p:nvSpPr>
          <p:cNvPr id="6" name="Rechteck 5"/>
          <p:cNvSpPr/>
          <p:nvPr/>
        </p:nvSpPr>
        <p:spPr bwMode="gray">
          <a:xfrm>
            <a:off x="3733340" y="3884875"/>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EA-Portal</a:t>
            </a:r>
          </a:p>
        </p:txBody>
      </p:sp>
      <p:sp>
        <p:nvSpPr>
          <p:cNvPr id="9" name="Rechteck 8"/>
          <p:cNvSpPr/>
          <p:nvPr/>
        </p:nvSpPr>
        <p:spPr bwMode="gray">
          <a:xfrm>
            <a:off x="3733340" y="3021994"/>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Account Portal</a:t>
            </a:r>
          </a:p>
        </p:txBody>
      </p:sp>
      <p:sp>
        <p:nvSpPr>
          <p:cNvPr id="10" name="Rechteck 9"/>
          <p:cNvSpPr/>
          <p:nvPr/>
        </p:nvSpPr>
        <p:spPr bwMode="gray">
          <a:xfrm>
            <a:off x="3733340" y="2197159"/>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Azure Portal</a:t>
            </a:r>
          </a:p>
        </p:txBody>
      </p:sp>
      <p:pic>
        <p:nvPicPr>
          <p:cNvPr id="3" name="Grafik 2"/>
          <p:cNvPicPr>
            <a:picLocks noChangeAspect="1"/>
          </p:cNvPicPr>
          <p:nvPr/>
        </p:nvPicPr>
        <p:blipFill>
          <a:blip r:embed="rId2"/>
          <a:stretch>
            <a:fillRect/>
          </a:stretch>
        </p:blipFill>
        <p:spPr>
          <a:xfrm>
            <a:off x="13840879" y="924331"/>
            <a:ext cx="1583295" cy="3428854"/>
          </a:xfrm>
          <a:prstGeom prst="rect">
            <a:avLst/>
          </a:prstGeom>
        </p:spPr>
      </p:pic>
      <p:pic>
        <p:nvPicPr>
          <p:cNvPr id="11" name="Grafik 10"/>
          <p:cNvPicPr>
            <a:picLocks noChangeAspect="1"/>
          </p:cNvPicPr>
          <p:nvPr/>
        </p:nvPicPr>
        <p:blipFill rotWithShape="1">
          <a:blip r:embed="rId2">
            <a:duotone>
              <a:schemeClr val="accent5">
                <a:shade val="45000"/>
                <a:satMod val="135000"/>
              </a:schemeClr>
              <a:prstClr val="white"/>
            </a:duotone>
          </a:blip>
          <a:srcRect l="16002" t="10637" r="4857" b="54094"/>
          <a:stretch/>
        </p:blipFill>
        <p:spPr>
          <a:xfrm>
            <a:off x="8143288" y="4195135"/>
            <a:ext cx="910843" cy="879069"/>
          </a:xfrm>
          <a:prstGeom prst="rect">
            <a:avLst/>
          </a:prstGeom>
        </p:spPr>
      </p:pic>
      <p:cxnSp>
        <p:nvCxnSpPr>
          <p:cNvPr id="12" name="Gerade Verbindung mit Pfeil 11"/>
          <p:cNvCxnSpPr>
            <a:stCxn id="11" idx="1"/>
            <a:endCxn id="2" idx="3"/>
          </p:cNvCxnSpPr>
          <p:nvPr/>
        </p:nvCxnSpPr>
        <p:spPr>
          <a:xfrm flipH="1">
            <a:off x="7354036" y="4634669"/>
            <a:ext cx="789253" cy="38425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1" idx="1"/>
            <a:endCxn id="6" idx="3"/>
          </p:cNvCxnSpPr>
          <p:nvPr/>
        </p:nvCxnSpPr>
        <p:spPr>
          <a:xfrm flipH="1" flipV="1">
            <a:off x="7354036" y="4139854"/>
            <a:ext cx="789253" cy="49481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fik 16"/>
          <p:cNvPicPr>
            <a:picLocks noChangeAspect="1"/>
          </p:cNvPicPr>
          <p:nvPr/>
        </p:nvPicPr>
        <p:blipFill rotWithShape="1">
          <a:blip r:embed="rId2"/>
          <a:srcRect l="15369" t="58476" r="5490" b="6255"/>
          <a:stretch/>
        </p:blipFill>
        <p:spPr>
          <a:xfrm>
            <a:off x="8143288" y="2452138"/>
            <a:ext cx="910843" cy="879069"/>
          </a:xfrm>
          <a:prstGeom prst="rect">
            <a:avLst/>
          </a:prstGeom>
        </p:spPr>
      </p:pic>
      <p:cxnSp>
        <p:nvCxnSpPr>
          <p:cNvPr id="19" name="Gerade Verbindung mit Pfeil 18"/>
          <p:cNvCxnSpPr>
            <a:stCxn id="17" idx="1"/>
            <a:endCxn id="10" idx="3"/>
          </p:cNvCxnSpPr>
          <p:nvPr/>
        </p:nvCxnSpPr>
        <p:spPr>
          <a:xfrm flipH="1" flipV="1">
            <a:off x="7354036" y="2452138"/>
            <a:ext cx="789253" cy="439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17" idx="1"/>
            <a:endCxn id="9" idx="3"/>
          </p:cNvCxnSpPr>
          <p:nvPr/>
        </p:nvCxnSpPr>
        <p:spPr>
          <a:xfrm flipH="1">
            <a:off x="7354036" y="2891673"/>
            <a:ext cx="789253" cy="3853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17" idx="1"/>
            <a:endCxn id="6" idx="3"/>
          </p:cNvCxnSpPr>
          <p:nvPr/>
        </p:nvCxnSpPr>
        <p:spPr>
          <a:xfrm flipH="1">
            <a:off x="7354036" y="2891673"/>
            <a:ext cx="789253" cy="12481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17" idx="1"/>
            <a:endCxn id="2" idx="3"/>
          </p:cNvCxnSpPr>
          <p:nvPr/>
        </p:nvCxnSpPr>
        <p:spPr>
          <a:xfrm flipH="1">
            <a:off x="7354036" y="2891673"/>
            <a:ext cx="789253" cy="212725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bwMode="gray">
          <a:xfrm>
            <a:off x="9246231" y="4383575"/>
            <a:ext cx="1463925" cy="512256"/>
          </a:xfrm>
          <a:prstGeom prst="rect">
            <a:avLst/>
          </a:prstGeom>
          <a:noFill/>
        </p:spPr>
        <p:txBody>
          <a:bodyPr wrap="none" lIns="0" tIns="0" rIns="0" bIns="0" rtlCol="0">
            <a:spAutoFit/>
          </a:bodyPr>
          <a:lstStyle/>
          <a:p>
            <a:r>
              <a:rPr lang="de-DE" sz="1632" dirty="0"/>
              <a:t>Live ID / </a:t>
            </a:r>
          </a:p>
          <a:p>
            <a:r>
              <a:rPr lang="de-DE" sz="1632" dirty="0"/>
              <a:t>Microsoft Konto</a:t>
            </a:r>
          </a:p>
        </p:txBody>
      </p:sp>
      <p:sp>
        <p:nvSpPr>
          <p:cNvPr id="42" name="Textfeld 41"/>
          <p:cNvSpPr txBox="1"/>
          <p:nvPr/>
        </p:nvSpPr>
        <p:spPr bwMode="gray">
          <a:xfrm>
            <a:off x="9165664" y="2794139"/>
            <a:ext cx="2178625" cy="256129"/>
          </a:xfrm>
          <a:prstGeom prst="rect">
            <a:avLst/>
          </a:prstGeom>
          <a:noFill/>
        </p:spPr>
        <p:txBody>
          <a:bodyPr wrap="none" lIns="0" tIns="0" rIns="0" bIns="0" rtlCol="0">
            <a:spAutoFit/>
          </a:bodyPr>
          <a:lstStyle/>
          <a:p>
            <a:r>
              <a:rPr lang="de-DE" sz="1632" dirty="0"/>
              <a:t>Schul- / Geschäftskonto</a:t>
            </a:r>
          </a:p>
        </p:txBody>
      </p:sp>
      <p:cxnSp>
        <p:nvCxnSpPr>
          <p:cNvPr id="44" name="Gerade Verbindung mit Pfeil 43"/>
          <p:cNvCxnSpPr>
            <a:stCxn id="2" idx="0"/>
            <a:endCxn id="6" idx="2"/>
          </p:cNvCxnSpPr>
          <p:nvPr/>
        </p:nvCxnSpPr>
        <p:spPr>
          <a:xfrm flipV="1">
            <a:off x="5543688" y="4394832"/>
            <a:ext cx="0" cy="3691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a:stCxn id="6" idx="0"/>
            <a:endCxn id="9" idx="2"/>
          </p:cNvCxnSpPr>
          <p:nvPr/>
        </p:nvCxnSpPr>
        <p:spPr>
          <a:xfrm flipV="1">
            <a:off x="5543688" y="3531951"/>
            <a:ext cx="0" cy="3529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Rechteck 58"/>
          <p:cNvSpPr/>
          <p:nvPr/>
        </p:nvSpPr>
        <p:spPr bwMode="gray">
          <a:xfrm>
            <a:off x="250932" y="3276973"/>
            <a:ext cx="1985086" cy="1996929"/>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Verwaltung des „Geldes“</a:t>
            </a:r>
          </a:p>
        </p:txBody>
      </p:sp>
      <p:sp>
        <p:nvSpPr>
          <p:cNvPr id="60" name="Rechteck 59"/>
          <p:cNvSpPr/>
          <p:nvPr/>
        </p:nvSpPr>
        <p:spPr bwMode="gray">
          <a:xfrm>
            <a:off x="250932" y="2197159"/>
            <a:ext cx="1985086" cy="979352"/>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Verwaltung der Dienste</a:t>
            </a:r>
          </a:p>
        </p:txBody>
      </p:sp>
      <p:cxnSp>
        <p:nvCxnSpPr>
          <p:cNvPr id="66" name="Verbinder: gewinkelt 65"/>
          <p:cNvCxnSpPr>
            <a:stCxn id="6" idx="1"/>
            <a:endCxn id="10" idx="1"/>
          </p:cNvCxnSpPr>
          <p:nvPr/>
        </p:nvCxnSpPr>
        <p:spPr>
          <a:xfrm rot="10800000">
            <a:off x="3733341" y="2452138"/>
            <a:ext cx="12951" cy="1687716"/>
          </a:xfrm>
          <a:prstGeom prst="bentConnector3">
            <a:avLst>
              <a:gd name="adj1" fmla="val 4657142"/>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Gerade Verbindung mit Pfeil 68"/>
          <p:cNvCxnSpPr/>
          <p:nvPr/>
        </p:nvCxnSpPr>
        <p:spPr>
          <a:xfrm>
            <a:off x="4788550" y="2707116"/>
            <a:ext cx="0" cy="314877"/>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Gerade Verbindung mit Pfeil 70"/>
          <p:cNvCxnSpPr/>
          <p:nvPr/>
        </p:nvCxnSpPr>
        <p:spPr>
          <a:xfrm>
            <a:off x="4788550" y="3531952"/>
            <a:ext cx="0" cy="33811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41" grpId="0"/>
      <p:bldP spid="42" grpId="0"/>
      <p:bldP spid="59" grpId="0" animBg="1"/>
      <p:bldP spid="6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Azure Portal.</a:t>
            </a:r>
          </a:p>
        </p:txBody>
      </p:sp>
      <p:sp>
        <p:nvSpPr>
          <p:cNvPr id="7" name="Rechteck 6"/>
          <p:cNvSpPr/>
          <p:nvPr/>
        </p:nvSpPr>
        <p:spPr bwMode="gray">
          <a:xfrm>
            <a:off x="3380287" y="5519362"/>
            <a:ext cx="4407539" cy="614413"/>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Azure Portal</a:t>
            </a:r>
          </a:p>
        </p:txBody>
      </p:sp>
      <p:sp>
        <p:nvSpPr>
          <p:cNvPr id="8" name="Rechteck 7"/>
          <p:cNvSpPr/>
          <p:nvPr/>
        </p:nvSpPr>
        <p:spPr bwMode="gray">
          <a:xfrm>
            <a:off x="3587432" y="3846946"/>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1</a:t>
            </a:r>
          </a:p>
        </p:txBody>
      </p:sp>
      <p:sp>
        <p:nvSpPr>
          <p:cNvPr id="9" name="Rechteck 8"/>
          <p:cNvSpPr/>
          <p:nvPr/>
        </p:nvSpPr>
        <p:spPr bwMode="gray">
          <a:xfrm>
            <a:off x="4847562" y="3846946"/>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2</a:t>
            </a:r>
          </a:p>
        </p:txBody>
      </p:sp>
      <p:sp>
        <p:nvSpPr>
          <p:cNvPr id="10" name="Rechteck 9"/>
          <p:cNvSpPr/>
          <p:nvPr/>
        </p:nvSpPr>
        <p:spPr bwMode="gray">
          <a:xfrm>
            <a:off x="6594915" y="3846949"/>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n</a:t>
            </a:r>
          </a:p>
        </p:txBody>
      </p:sp>
      <p:sp>
        <p:nvSpPr>
          <p:cNvPr id="11" name="Textfeld 10"/>
          <p:cNvSpPr txBox="1"/>
          <p:nvPr/>
        </p:nvSpPr>
        <p:spPr bwMode="gray">
          <a:xfrm>
            <a:off x="6155675" y="4576052"/>
            <a:ext cx="223957" cy="384160"/>
          </a:xfrm>
          <a:prstGeom prst="rect">
            <a:avLst/>
          </a:prstGeom>
          <a:noFill/>
        </p:spPr>
        <p:txBody>
          <a:bodyPr wrap="none" lIns="0" tIns="0" rIns="0" bIns="0" rtlCol="0">
            <a:spAutoFit/>
          </a:bodyPr>
          <a:lstStyle/>
          <a:p>
            <a:r>
              <a:rPr lang="de-DE" sz="2448" b="1" dirty="0"/>
              <a:t>…</a:t>
            </a:r>
          </a:p>
        </p:txBody>
      </p:sp>
      <p:sp>
        <p:nvSpPr>
          <p:cNvPr id="13" name="Rechteck 12"/>
          <p:cNvSpPr/>
          <p:nvPr/>
        </p:nvSpPr>
        <p:spPr bwMode="gray">
          <a:xfrm rot="16200000">
            <a:off x="3414990" y="3320363"/>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4" name="Rechteck 13"/>
          <p:cNvSpPr/>
          <p:nvPr/>
        </p:nvSpPr>
        <p:spPr bwMode="gray">
          <a:xfrm rot="16200000">
            <a:off x="3894189" y="3320362"/>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2</a:t>
            </a:r>
          </a:p>
        </p:txBody>
      </p:sp>
      <p:sp>
        <p:nvSpPr>
          <p:cNvPr id="15" name="Rechteck 14"/>
          <p:cNvSpPr/>
          <p:nvPr/>
        </p:nvSpPr>
        <p:spPr bwMode="gray">
          <a:xfrm rot="16200000">
            <a:off x="4698021" y="3320363"/>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6" name="Rechteck 15"/>
          <p:cNvSpPr/>
          <p:nvPr/>
        </p:nvSpPr>
        <p:spPr bwMode="gray">
          <a:xfrm rot="16200000">
            <a:off x="6414906" y="3276245"/>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7" name="Rechteck 16"/>
          <p:cNvSpPr/>
          <p:nvPr/>
        </p:nvSpPr>
        <p:spPr bwMode="gray">
          <a:xfrm rot="16200000">
            <a:off x="6907056" y="3276244"/>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2</a:t>
            </a:r>
          </a:p>
        </p:txBody>
      </p:sp>
      <p:pic>
        <p:nvPicPr>
          <p:cNvPr id="18" name="Grafik 17"/>
          <p:cNvPicPr>
            <a:picLocks noChangeAspect="1"/>
          </p:cNvPicPr>
          <p:nvPr/>
        </p:nvPicPr>
        <p:blipFill rotWithShape="1">
          <a:blip r:embed="rId2"/>
          <a:srcRect l="15369" t="58476" r="5490" b="6255"/>
          <a:stretch/>
        </p:blipFill>
        <p:spPr>
          <a:xfrm>
            <a:off x="8455822" y="4060019"/>
            <a:ext cx="910843" cy="879069"/>
          </a:xfrm>
          <a:prstGeom prst="rect">
            <a:avLst/>
          </a:prstGeom>
        </p:spPr>
      </p:pic>
      <p:sp>
        <p:nvSpPr>
          <p:cNvPr id="19" name="Geschweifte Klammer rechts 18"/>
          <p:cNvSpPr/>
          <p:nvPr/>
        </p:nvSpPr>
        <p:spPr>
          <a:xfrm>
            <a:off x="7899823" y="2865334"/>
            <a:ext cx="313228" cy="32684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72"/>
          </a:p>
        </p:txBody>
      </p:sp>
      <p:sp>
        <p:nvSpPr>
          <p:cNvPr id="20" name="Rechteck 19"/>
          <p:cNvSpPr/>
          <p:nvPr/>
        </p:nvSpPr>
        <p:spPr bwMode="gray">
          <a:xfrm>
            <a:off x="3719046" y="2875047"/>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1" name="Rechteck 20"/>
          <p:cNvSpPr/>
          <p:nvPr/>
        </p:nvSpPr>
        <p:spPr bwMode="gray">
          <a:xfrm>
            <a:off x="3909215" y="2875047"/>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2" name="Rechteck 21"/>
          <p:cNvSpPr/>
          <p:nvPr/>
        </p:nvSpPr>
        <p:spPr bwMode="gray">
          <a:xfrm>
            <a:off x="4992477"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3" name="Rechteck 22"/>
          <p:cNvSpPr/>
          <p:nvPr/>
        </p:nvSpPr>
        <p:spPr bwMode="gray">
          <a:xfrm>
            <a:off x="5182646"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4" name="Rechteck 23"/>
          <p:cNvSpPr/>
          <p:nvPr/>
        </p:nvSpPr>
        <p:spPr bwMode="gray">
          <a:xfrm>
            <a:off x="6702448"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5" name="Rechteck 24"/>
          <p:cNvSpPr/>
          <p:nvPr/>
        </p:nvSpPr>
        <p:spPr bwMode="gray">
          <a:xfrm>
            <a:off x="6892617"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6" name="Textfeld 25"/>
          <p:cNvSpPr txBox="1"/>
          <p:nvPr/>
        </p:nvSpPr>
        <p:spPr bwMode="gray">
          <a:xfrm>
            <a:off x="1433449" y="2865333"/>
            <a:ext cx="1032555" cy="256129"/>
          </a:xfrm>
          <a:prstGeom prst="rect">
            <a:avLst/>
          </a:prstGeom>
          <a:noFill/>
        </p:spPr>
        <p:txBody>
          <a:bodyPr wrap="none" lIns="0" tIns="0" rIns="0" bIns="0" rtlCol="0">
            <a:spAutoFit/>
          </a:bodyPr>
          <a:lstStyle/>
          <a:p>
            <a:r>
              <a:rPr lang="de-DE" sz="1632" dirty="0"/>
              <a:t>Ressourcen</a:t>
            </a:r>
          </a:p>
        </p:txBody>
      </p:sp>
      <p:sp>
        <p:nvSpPr>
          <p:cNvPr id="27" name="Textfeld 26"/>
          <p:cNvSpPr txBox="1"/>
          <p:nvPr/>
        </p:nvSpPr>
        <p:spPr bwMode="gray">
          <a:xfrm>
            <a:off x="1433449" y="3365623"/>
            <a:ext cx="1817222" cy="256129"/>
          </a:xfrm>
          <a:prstGeom prst="rect">
            <a:avLst/>
          </a:prstGeom>
          <a:noFill/>
        </p:spPr>
        <p:txBody>
          <a:bodyPr wrap="none" lIns="0" tIns="0" rIns="0" bIns="0" rtlCol="0">
            <a:spAutoFit/>
          </a:bodyPr>
          <a:lstStyle/>
          <a:p>
            <a:r>
              <a:rPr lang="de-DE" sz="1632" dirty="0"/>
              <a:t>Ressourcengruppen</a:t>
            </a:r>
          </a:p>
        </p:txBody>
      </p:sp>
      <p:sp>
        <p:nvSpPr>
          <p:cNvPr id="28" name="Textfeld 27"/>
          <p:cNvSpPr txBox="1"/>
          <p:nvPr/>
        </p:nvSpPr>
        <p:spPr bwMode="gray">
          <a:xfrm>
            <a:off x="8597913" y="5114113"/>
            <a:ext cx="2946225" cy="512256"/>
          </a:xfrm>
          <a:prstGeom prst="rect">
            <a:avLst/>
          </a:prstGeom>
          <a:noFill/>
        </p:spPr>
        <p:txBody>
          <a:bodyPr wrap="none" lIns="0" tIns="0" rIns="0" bIns="0" rtlCol="0">
            <a:spAutoFit/>
          </a:bodyPr>
          <a:lstStyle/>
          <a:p>
            <a:r>
              <a:rPr lang="de-DE" sz="1632" dirty="0"/>
              <a:t>Berechtigungen zur Verwaltung </a:t>
            </a:r>
          </a:p>
          <a:p>
            <a:r>
              <a:rPr lang="de-DE" sz="1632" dirty="0"/>
              <a:t>der Ressourcen</a:t>
            </a:r>
          </a:p>
        </p:txBody>
      </p:sp>
      <p:pic>
        <p:nvPicPr>
          <p:cNvPr id="29" name="Grafik 28" descr="File:Gnome-stock &lt;strong&gt;person&lt;/strong&gt;.svg - Wikimedia Commo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758" y="1632712"/>
            <a:ext cx="497541" cy="497541"/>
          </a:xfrm>
          <a:prstGeom prst="rect">
            <a:avLst/>
          </a:prstGeom>
        </p:spPr>
      </p:pic>
      <p:cxnSp>
        <p:nvCxnSpPr>
          <p:cNvPr id="31" name="Gerader Verbinder 30"/>
          <p:cNvCxnSpPr>
            <a:stCxn id="29" idx="2"/>
            <a:endCxn id="20" idx="0"/>
          </p:cNvCxnSpPr>
          <p:nvPr/>
        </p:nvCxnSpPr>
        <p:spPr>
          <a:xfrm flipH="1">
            <a:off x="3793103" y="2130252"/>
            <a:ext cx="1786426" cy="74479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a:stCxn id="29" idx="2"/>
            <a:endCxn id="22" idx="0"/>
          </p:cNvCxnSpPr>
          <p:nvPr/>
        </p:nvCxnSpPr>
        <p:spPr>
          <a:xfrm flipH="1">
            <a:off x="5066533" y="2130253"/>
            <a:ext cx="512995" cy="7350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a:stCxn id="29" idx="2"/>
            <a:endCxn id="24" idx="0"/>
          </p:cNvCxnSpPr>
          <p:nvPr/>
        </p:nvCxnSpPr>
        <p:spPr>
          <a:xfrm>
            <a:off x="5579529" y="2130253"/>
            <a:ext cx="1196975" cy="7350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bwMode="gray">
          <a:xfrm>
            <a:off x="6267238" y="1501031"/>
            <a:ext cx="2720437" cy="768385"/>
          </a:xfrm>
          <a:prstGeom prst="rect">
            <a:avLst/>
          </a:prstGeom>
          <a:noFill/>
        </p:spPr>
        <p:txBody>
          <a:bodyPr wrap="none" lIns="0" tIns="0" rIns="0" bIns="0" rtlCol="0">
            <a:spAutoFit/>
          </a:bodyPr>
          <a:lstStyle/>
          <a:p>
            <a:r>
              <a:rPr lang="de-DE" sz="1632" dirty="0"/>
              <a:t>Berechtigungen zur Nutzung </a:t>
            </a:r>
          </a:p>
          <a:p>
            <a:r>
              <a:rPr lang="de-DE" sz="1632" dirty="0"/>
              <a:t>der Ressourcen/Services wird </a:t>
            </a:r>
          </a:p>
          <a:p>
            <a:r>
              <a:rPr lang="de-DE" sz="1632" dirty="0"/>
              <a:t>in den Services verwaltet</a:t>
            </a:r>
          </a:p>
        </p:txBody>
      </p:sp>
    </p:spTree>
    <p:extLst>
      <p:ext uri="{BB962C8B-B14F-4D97-AF65-F5344CB8AC3E}">
        <p14:creationId xmlns:p14="http://schemas.microsoft.com/office/powerpoint/2010/main" val="6535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Noch mal kurz technisch.</a:t>
            </a:r>
          </a:p>
        </p:txBody>
      </p:sp>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08" y="2023593"/>
            <a:ext cx="8094555" cy="3968943"/>
          </a:xfrm>
          <a:prstGeom prst="rect">
            <a:avLst/>
          </a:prstGeom>
        </p:spPr>
      </p:pic>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277" y="2023593"/>
            <a:ext cx="1779992" cy="1779992"/>
          </a:xfrm>
          <a:prstGeom prst="rect">
            <a:avLst/>
          </a:prstGeom>
        </p:spPr>
      </p:pic>
      <p:cxnSp>
        <p:nvCxnSpPr>
          <p:cNvPr id="15" name="Gerade Verbindung mit Pfeil 14"/>
          <p:cNvCxnSpPr/>
          <p:nvPr/>
        </p:nvCxnSpPr>
        <p:spPr>
          <a:xfrm>
            <a:off x="2294806" y="2732327"/>
            <a:ext cx="1005344" cy="0"/>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bwMode="gray">
          <a:xfrm>
            <a:off x="1105964" y="3882517"/>
            <a:ext cx="871763" cy="256129"/>
          </a:xfrm>
          <a:prstGeom prst="rect">
            <a:avLst/>
          </a:prstGeom>
          <a:noFill/>
        </p:spPr>
        <p:txBody>
          <a:bodyPr wrap="none" lIns="0" tIns="0" rIns="0" bIns="0" rtlCol="0">
            <a:spAutoFit/>
          </a:bodyPr>
          <a:lstStyle/>
          <a:p>
            <a:r>
              <a:rPr lang="de-DE" sz="1632" dirty="0"/>
              <a:t>Azure AD</a:t>
            </a:r>
          </a:p>
        </p:txBody>
      </p:sp>
    </p:spTree>
    <p:extLst>
      <p:ext uri="{BB962C8B-B14F-4D97-AF65-F5344CB8AC3E}">
        <p14:creationId xmlns:p14="http://schemas.microsoft.com/office/powerpoint/2010/main" val="65755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Aufteilungen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sp>
        <p:nvSpPr>
          <p:cNvPr id="63" name="Rectangle 107"/>
          <p:cNvSpPr/>
          <p:nvPr/>
        </p:nvSpPr>
        <p:spPr>
          <a:xfrm>
            <a:off x="250932" y="2826474"/>
            <a:ext cx="10342536" cy="6937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4" name="Rectangle 14"/>
          <p:cNvSpPr/>
          <p:nvPr/>
        </p:nvSpPr>
        <p:spPr>
          <a:xfrm>
            <a:off x="255250" y="3552265"/>
            <a:ext cx="10329365" cy="6937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5" name="Rectangle 84"/>
          <p:cNvSpPr/>
          <p:nvPr/>
        </p:nvSpPr>
        <p:spPr>
          <a:xfrm>
            <a:off x="264104" y="5052149"/>
            <a:ext cx="10303022" cy="7025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6" name="Rectangle 79"/>
          <p:cNvSpPr/>
          <p:nvPr/>
        </p:nvSpPr>
        <p:spPr>
          <a:xfrm>
            <a:off x="250932" y="4283891"/>
            <a:ext cx="10329365" cy="7243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grpSp>
        <p:nvGrpSpPr>
          <p:cNvPr id="67" name="Group 130"/>
          <p:cNvGrpSpPr/>
          <p:nvPr/>
        </p:nvGrpSpPr>
        <p:grpSpPr>
          <a:xfrm>
            <a:off x="4606587" y="2987562"/>
            <a:ext cx="2616799" cy="2640989"/>
            <a:chOff x="1911604" y="3313944"/>
            <a:chExt cx="2566026" cy="2589747"/>
          </a:xfrm>
        </p:grpSpPr>
        <p:sp>
          <p:nvSpPr>
            <p:cNvPr id="68"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69"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70"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Aerospace</a:t>
              </a:r>
            </a:p>
          </p:txBody>
        </p:sp>
        <p:sp>
          <p:nvSpPr>
            <p:cNvPr id="71"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Auto</a:t>
              </a:r>
            </a:p>
          </p:txBody>
        </p:sp>
        <p:sp>
          <p:nvSpPr>
            <p:cNvPr id="72"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73"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1</a:t>
              </a:r>
            </a:p>
          </p:txBody>
        </p:sp>
        <p:sp>
          <p:nvSpPr>
            <p:cNvPr id="74"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2</a:t>
              </a:r>
            </a:p>
          </p:txBody>
        </p:sp>
        <p:sp>
          <p:nvSpPr>
            <p:cNvPr id="75"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3</a:t>
              </a:r>
            </a:p>
          </p:txBody>
        </p:sp>
        <p:cxnSp>
          <p:nvCxnSpPr>
            <p:cNvPr id="76"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7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err="1">
                  <a:solidFill>
                    <a:schemeClr val="tx2">
                      <a:alpha val="99000"/>
                    </a:schemeClr>
                  </a:solidFill>
                </a:rPr>
                <a:t>Proj</a:t>
              </a:r>
              <a:r>
                <a:rPr lang="en-US" sz="1020" b="1" dirty="0">
                  <a:solidFill>
                    <a:schemeClr val="tx2">
                      <a:alpha val="99000"/>
                    </a:schemeClr>
                  </a:solidFill>
                </a:rPr>
                <a:t> New Car</a:t>
              </a:r>
            </a:p>
          </p:txBody>
        </p:sp>
        <p:sp>
          <p:nvSpPr>
            <p:cNvPr id="7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err="1">
                  <a:solidFill>
                    <a:schemeClr val="tx2">
                      <a:alpha val="99000"/>
                    </a:schemeClr>
                  </a:solidFill>
                </a:rPr>
                <a:t>Proj</a:t>
              </a:r>
              <a:r>
                <a:rPr lang="en-US" sz="1020" b="1" dirty="0">
                  <a:solidFill>
                    <a:schemeClr val="tx2">
                      <a:alpha val="99000"/>
                    </a:schemeClr>
                  </a:solidFill>
                </a:rPr>
                <a:t> New Plane</a:t>
              </a:r>
            </a:p>
          </p:txBody>
        </p:sp>
        <p:cxnSp>
          <p:nvCxnSpPr>
            <p:cNvPr id="79"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5"/>
          <p:cNvGrpSpPr/>
          <p:nvPr/>
        </p:nvGrpSpPr>
        <p:grpSpPr>
          <a:xfrm>
            <a:off x="7610892" y="2987562"/>
            <a:ext cx="2609583" cy="2626272"/>
            <a:chOff x="1918679" y="3313944"/>
            <a:chExt cx="2558950" cy="2575315"/>
          </a:xfrm>
        </p:grpSpPr>
        <p:sp>
          <p:nvSpPr>
            <p:cNvPr id="82"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83"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84"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Europe</a:t>
              </a:r>
            </a:p>
          </p:txBody>
        </p:sp>
        <p:sp>
          <p:nvSpPr>
            <p:cNvPr id="85"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North America</a:t>
              </a:r>
            </a:p>
          </p:txBody>
        </p:sp>
        <p:sp>
          <p:nvSpPr>
            <p:cNvPr id="8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8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a:t>
              </a:r>
            </a:p>
          </p:txBody>
        </p:sp>
        <p:sp>
          <p:nvSpPr>
            <p:cNvPr id="8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2</a:t>
              </a:r>
            </a:p>
          </p:txBody>
        </p:sp>
        <p:sp>
          <p:nvSpPr>
            <p:cNvPr id="8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a:solidFill>
                    <a:schemeClr val="tx2">
                      <a:alpha val="99000"/>
                    </a:schemeClr>
                  </a:solidFill>
                </a:rPr>
                <a:t> </a:t>
              </a:r>
              <a:r>
                <a:rPr lang="en-US" sz="1020" b="1">
                  <a:solidFill>
                    <a:schemeClr val="tx2">
                      <a:alpha val="99000"/>
                    </a:schemeClr>
                  </a:solidFill>
                </a:rPr>
                <a:t>Project 3</a:t>
              </a:r>
              <a:endParaRPr lang="en-US" sz="1020" b="1" dirty="0">
                <a:solidFill>
                  <a:schemeClr val="tx2">
                    <a:alpha val="99000"/>
                  </a:schemeClr>
                </a:solidFill>
              </a:endParaRPr>
            </a:p>
          </p:txBody>
        </p:sp>
        <p:cxnSp>
          <p:nvCxnSpPr>
            <p:cNvPr id="9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Ted Bear</a:t>
              </a:r>
            </a:p>
          </p:txBody>
        </p:sp>
        <p:sp>
          <p:nvSpPr>
            <p:cNvPr id="92"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Grace Ma</a:t>
              </a:r>
            </a:p>
          </p:txBody>
        </p:sp>
        <p:cxnSp>
          <p:nvCxnSpPr>
            <p:cNvPr id="93"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7"/>
          <p:cNvGrpSpPr/>
          <p:nvPr/>
        </p:nvGrpSpPr>
        <p:grpSpPr>
          <a:xfrm>
            <a:off x="312228" y="2503472"/>
            <a:ext cx="3957649" cy="3151565"/>
            <a:chOff x="596769" y="2821576"/>
            <a:chExt cx="3880860" cy="3090416"/>
          </a:xfrm>
        </p:grpSpPr>
        <p:sp>
          <p:nvSpPr>
            <p:cNvPr id="96"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97"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98"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Marketing</a:t>
              </a:r>
            </a:p>
          </p:txBody>
        </p:sp>
        <p:sp>
          <p:nvSpPr>
            <p:cNvPr id="99"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Finance</a:t>
              </a:r>
            </a:p>
          </p:txBody>
        </p:sp>
        <p:sp>
          <p:nvSpPr>
            <p:cNvPr id="100" name="TextBox 6"/>
            <p:cNvSpPr txBox="1"/>
            <p:nvPr/>
          </p:nvSpPr>
          <p:spPr>
            <a:xfrm>
              <a:off x="601883" y="3203940"/>
              <a:ext cx="714939" cy="188385"/>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Enterprise</a:t>
              </a:r>
            </a:p>
          </p:txBody>
        </p:sp>
        <p:sp>
          <p:nvSpPr>
            <p:cNvPr id="101"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102"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 Dev</a:t>
              </a:r>
            </a:p>
          </p:txBody>
        </p:sp>
        <p:sp>
          <p:nvSpPr>
            <p:cNvPr id="103"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 Test</a:t>
              </a:r>
            </a:p>
          </p:txBody>
        </p:sp>
        <p:sp>
          <p:nvSpPr>
            <p:cNvPr id="104"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Production Web Sites</a:t>
              </a:r>
            </a:p>
          </p:txBody>
        </p:sp>
        <p:cxnSp>
          <p:nvCxnSpPr>
            <p:cNvPr id="105"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6" name="TextBox 40"/>
            <p:cNvSpPr txBox="1"/>
            <p:nvPr/>
          </p:nvSpPr>
          <p:spPr>
            <a:xfrm>
              <a:off x="2565443" y="2821576"/>
              <a:ext cx="1235916" cy="313932"/>
            </a:xfrm>
            <a:prstGeom prst="rect">
              <a:avLst/>
            </a:prstGeom>
            <a:noFill/>
          </p:spPr>
          <p:txBody>
            <a:bodyPr wrap="none" lIns="0" tIns="0" rIns="0" bIns="0" rtlCol="0">
              <a:spAutoFit/>
            </a:bodyPr>
            <a:lstStyle/>
            <a:p>
              <a:pPr algn="ctr"/>
              <a:r>
                <a:rPr lang="en-US" sz="2040" dirty="0">
                  <a:solidFill>
                    <a:schemeClr val="bg1">
                      <a:alpha val="99000"/>
                    </a:schemeClr>
                  </a:solidFill>
                  <a:latin typeface="Segoe UI Semibold" pitchFamily="34" charset="0"/>
                </a:rPr>
                <a:t>Functional</a:t>
              </a:r>
            </a:p>
          </p:txBody>
        </p:sp>
        <p:sp>
          <p:nvSpPr>
            <p:cNvPr id="107"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Joe Smith</a:t>
              </a:r>
            </a:p>
          </p:txBody>
        </p:sp>
        <p:sp>
          <p:nvSpPr>
            <p:cNvPr id="108"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Jane Doe</a:t>
              </a:r>
            </a:p>
          </p:txBody>
        </p:sp>
        <p:cxnSp>
          <p:nvCxnSpPr>
            <p:cNvPr id="109" name="Straight Connector 4"/>
            <p:cNvCxnSpPr>
              <a:endCxn id="107"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TextBox 26"/>
            <p:cNvSpPr txBox="1"/>
            <p:nvPr/>
          </p:nvSpPr>
          <p:spPr>
            <a:xfrm>
              <a:off x="596769" y="5411868"/>
              <a:ext cx="955390" cy="188385"/>
            </a:xfrm>
            <a:prstGeom prst="rect">
              <a:avLst/>
            </a:prstGeom>
            <a:noFill/>
          </p:spPr>
          <p:txBody>
            <a:bodyPr wrap="none" lIns="0" tIns="0" rIns="0" bIns="0" rtlCol="0">
              <a:spAutoFit/>
            </a:bodyPr>
            <a:lstStyle/>
            <a:p>
              <a:r>
                <a:rPr lang="en-US" sz="1224" kern="0" dirty="0">
                  <a:solidFill>
                    <a:srgbClr val="000000">
                      <a:alpha val="99000"/>
                    </a:srgbClr>
                  </a:solidFill>
                  <a:latin typeface="Segoe UI Semibold" pitchFamily="34" charset="0"/>
                </a:rPr>
                <a:t>Subscriptions</a:t>
              </a:r>
            </a:p>
          </p:txBody>
        </p:sp>
      </p:grpSp>
      <p:sp>
        <p:nvSpPr>
          <p:cNvPr id="112" name="Rectangle 8"/>
          <p:cNvSpPr/>
          <p:nvPr/>
        </p:nvSpPr>
        <p:spPr bwMode="auto">
          <a:xfrm rot="5400000">
            <a:off x="5624602" y="-2079453"/>
            <a:ext cx="613468" cy="9324929"/>
          </a:xfrm>
          <a:prstGeom prst="rect">
            <a:avLst/>
          </a:prstGeom>
          <a:solidFill>
            <a:schemeClr val="bg2"/>
          </a:soli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3245" tIns="46623" rIns="93245" bIns="46623" numCol="1" rtlCol="0" anchor="ctr" anchorCtr="0" compatLnSpc="1">
            <a:prstTxWarp prst="textNoShape">
              <a:avLst/>
            </a:prstTxWarp>
          </a:bodyPr>
          <a:lstStyle/>
          <a:p>
            <a:pPr algn="ctr" defTabSz="932198"/>
            <a:endParaRPr lang="en-US" sz="2448" dirty="0">
              <a:solidFill>
                <a:schemeClr val="tx1"/>
              </a:solidFill>
            </a:endParaRPr>
          </a:p>
        </p:txBody>
      </p:sp>
      <p:sp>
        <p:nvSpPr>
          <p:cNvPr id="113" name="TextBox 43"/>
          <p:cNvSpPr txBox="1"/>
          <p:nvPr/>
        </p:nvSpPr>
        <p:spPr>
          <a:xfrm>
            <a:off x="4897045" y="2423446"/>
            <a:ext cx="2067922"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Business Division</a:t>
            </a:r>
          </a:p>
        </p:txBody>
      </p:sp>
      <p:sp>
        <p:nvSpPr>
          <p:cNvPr id="114" name="TextBox 44"/>
          <p:cNvSpPr txBox="1"/>
          <p:nvPr/>
        </p:nvSpPr>
        <p:spPr>
          <a:xfrm>
            <a:off x="8145226" y="2456047"/>
            <a:ext cx="1396052"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Geographic</a:t>
            </a:r>
          </a:p>
        </p:txBody>
      </p:sp>
      <p:sp>
        <p:nvSpPr>
          <p:cNvPr id="115" name="TextBox 129"/>
          <p:cNvSpPr txBox="1"/>
          <p:nvPr/>
        </p:nvSpPr>
        <p:spPr>
          <a:xfrm>
            <a:off x="2304260" y="2423445"/>
            <a:ext cx="1260370"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Functional</a:t>
            </a:r>
          </a:p>
        </p:txBody>
      </p:sp>
      <p:sp>
        <p:nvSpPr>
          <p:cNvPr id="116" name="TextBox 100"/>
          <p:cNvSpPr txBox="1"/>
          <p:nvPr/>
        </p:nvSpPr>
        <p:spPr>
          <a:xfrm>
            <a:off x="288854" y="4296788"/>
            <a:ext cx="665332" cy="192112"/>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Accounts</a:t>
            </a:r>
          </a:p>
        </p:txBody>
      </p:sp>
      <p:sp>
        <p:nvSpPr>
          <p:cNvPr id="117" name="TextBox 108"/>
          <p:cNvSpPr txBox="1"/>
          <p:nvPr/>
        </p:nvSpPr>
        <p:spPr>
          <a:xfrm>
            <a:off x="290711" y="3585318"/>
            <a:ext cx="941599" cy="192112"/>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Departments</a:t>
            </a:r>
          </a:p>
        </p:txBody>
      </p:sp>
      <p:cxnSp>
        <p:nvCxnSpPr>
          <p:cNvPr id="118" name="Straight Connector 21"/>
          <p:cNvCxnSpPr/>
          <p:nvPr/>
        </p:nvCxnSpPr>
        <p:spPr>
          <a:xfrm flipH="1">
            <a:off x="4492101" y="2272784"/>
            <a:ext cx="104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09"/>
          <p:cNvCxnSpPr/>
          <p:nvPr/>
        </p:nvCxnSpPr>
        <p:spPr>
          <a:xfrm flipH="1">
            <a:off x="7359742" y="2259191"/>
            <a:ext cx="126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7C7BA2A1-57C3-4272-B730-96E6F274B86B}"/>
              </a:ext>
            </a:extLst>
          </p:cNvPr>
          <p:cNvSpPr>
            <a:spLocks noGrp="1"/>
          </p:cNvSpPr>
          <p:nvPr>
            <p:ph type="title"/>
          </p:nvPr>
        </p:nvSpPr>
        <p:spPr/>
        <p:txBody>
          <a:bodyPr/>
          <a:lstStyle/>
          <a:p>
            <a:r>
              <a:rPr lang="en-US" dirty="0"/>
              <a:t>Core Azure architectural components</a:t>
            </a:r>
            <a:endParaRPr lang="de-DE" dirty="0"/>
          </a:p>
        </p:txBody>
      </p:sp>
    </p:spTree>
    <p:extLst>
      <p:ext uri="{BB962C8B-B14F-4D97-AF65-F5344CB8AC3E}">
        <p14:creationId xmlns:p14="http://schemas.microsoft.com/office/powerpoint/2010/main" val="3744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p:cNvPicPr>
          <p:nvPr/>
        </p:nvPicPr>
        <p:blipFill>
          <a:blip r:embed="rId2"/>
          <a:stretch>
            <a:fillRect/>
          </a:stretch>
        </p:blipFill>
        <p:spPr>
          <a:xfrm>
            <a:off x="305724" y="1599590"/>
            <a:ext cx="11516009" cy="4582577"/>
          </a:xfrm>
          <a:prstGeom prst="rect">
            <a:avLst/>
          </a:prstGeom>
        </p:spPr>
      </p:pic>
      <p:sp>
        <p:nvSpPr>
          <p:cNvPr id="2" name="Titel 1"/>
          <p:cNvSpPr>
            <a:spLocks noGrp="1"/>
          </p:cNvSpPr>
          <p:nvPr>
            <p:ph type="title"/>
          </p:nvPr>
        </p:nvSpPr>
        <p:spPr/>
        <p:txBody>
          <a:bodyPr/>
          <a:lstStyle/>
          <a:p>
            <a:r>
              <a:rPr lang="de-DE" dirty="0"/>
              <a:t>Umsetzung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pic>
        <p:nvPicPr>
          <p:cNvPr id="6" name="Picture 3"/>
          <p:cNvPicPr>
            <a:picLocks noChangeAspect="1"/>
          </p:cNvPicPr>
          <p:nvPr/>
        </p:nvPicPr>
        <p:blipFill>
          <a:blip r:embed="rId3"/>
          <a:stretch>
            <a:fillRect/>
          </a:stretch>
        </p:blipFill>
        <p:spPr>
          <a:xfrm>
            <a:off x="581654" y="1808606"/>
            <a:ext cx="9262568" cy="3718115"/>
          </a:xfrm>
          <a:prstGeom prst="rect">
            <a:avLst/>
          </a:prstGeom>
        </p:spPr>
      </p:pic>
      <p:pic>
        <p:nvPicPr>
          <p:cNvPr id="7" name="Picture 2"/>
          <p:cNvPicPr>
            <a:picLocks noChangeAspect="1"/>
          </p:cNvPicPr>
          <p:nvPr/>
        </p:nvPicPr>
        <p:blipFill>
          <a:blip r:embed="rId4"/>
          <a:stretch>
            <a:fillRect/>
          </a:stretch>
        </p:blipFill>
        <p:spPr>
          <a:xfrm>
            <a:off x="1041425" y="2048194"/>
            <a:ext cx="10275435" cy="3765901"/>
          </a:xfrm>
          <a:prstGeom prst="rect">
            <a:avLst/>
          </a:prstGeom>
        </p:spPr>
      </p:pic>
      <p:pic>
        <p:nvPicPr>
          <p:cNvPr id="8" name="Picture 2"/>
          <p:cNvPicPr>
            <a:picLocks noChangeAspect="1"/>
          </p:cNvPicPr>
          <p:nvPr/>
        </p:nvPicPr>
        <p:blipFill>
          <a:blip r:embed="rId5"/>
          <a:stretch>
            <a:fillRect/>
          </a:stretch>
        </p:blipFill>
        <p:spPr>
          <a:xfrm>
            <a:off x="1423350" y="2318604"/>
            <a:ext cx="8486496" cy="3969490"/>
          </a:xfrm>
          <a:prstGeom prst="rect">
            <a:avLst/>
          </a:prstGeom>
        </p:spPr>
      </p:pic>
      <p:pic>
        <p:nvPicPr>
          <p:cNvPr id="9" name="Picture 2"/>
          <p:cNvPicPr>
            <a:picLocks noChangeAspect="1"/>
          </p:cNvPicPr>
          <p:nvPr/>
        </p:nvPicPr>
        <p:blipFill rotWithShape="1">
          <a:blip r:embed="rId6"/>
          <a:srcRect t="7133" b="6496"/>
          <a:stretch/>
        </p:blipFill>
        <p:spPr>
          <a:xfrm>
            <a:off x="2035936" y="2547466"/>
            <a:ext cx="8255836" cy="4011039"/>
          </a:xfrm>
          <a:prstGeom prst="rect">
            <a:avLst/>
          </a:prstGeom>
        </p:spPr>
      </p:pic>
    </p:spTree>
    <p:extLst>
      <p:ext uri="{BB962C8B-B14F-4D97-AF65-F5344CB8AC3E}">
        <p14:creationId xmlns:p14="http://schemas.microsoft.com/office/powerpoint/2010/main" val="7180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Reporting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pic>
        <p:nvPicPr>
          <p:cNvPr id="6" name="Picture 9"/>
          <p:cNvPicPr>
            <a:picLocks noChangeAspect="1"/>
          </p:cNvPicPr>
          <p:nvPr/>
        </p:nvPicPr>
        <p:blipFill>
          <a:blip r:embed="rId3"/>
          <a:stretch>
            <a:fillRect/>
          </a:stretch>
        </p:blipFill>
        <p:spPr>
          <a:xfrm>
            <a:off x="250933" y="1974750"/>
            <a:ext cx="8445862" cy="3980309"/>
          </a:xfrm>
          <a:prstGeom prst="rect">
            <a:avLst/>
          </a:prstGeom>
        </p:spPr>
      </p:pic>
      <p:pic>
        <p:nvPicPr>
          <p:cNvPr id="7" name="Picture 3"/>
          <p:cNvPicPr>
            <a:picLocks noChangeAspect="1"/>
          </p:cNvPicPr>
          <p:nvPr/>
        </p:nvPicPr>
        <p:blipFill>
          <a:blip r:embed="rId4"/>
          <a:stretch>
            <a:fillRect/>
          </a:stretch>
        </p:blipFill>
        <p:spPr>
          <a:xfrm>
            <a:off x="2061224" y="2123451"/>
            <a:ext cx="5775578" cy="3085583"/>
          </a:xfrm>
          <a:prstGeom prst="rect">
            <a:avLst/>
          </a:prstGeom>
        </p:spPr>
      </p:pic>
      <p:pic>
        <p:nvPicPr>
          <p:cNvPr id="9" name="Picture 5"/>
          <p:cNvPicPr>
            <a:picLocks noChangeAspect="1"/>
          </p:cNvPicPr>
          <p:nvPr/>
        </p:nvPicPr>
        <p:blipFill>
          <a:blip r:embed="rId5"/>
          <a:stretch>
            <a:fillRect/>
          </a:stretch>
        </p:blipFill>
        <p:spPr>
          <a:xfrm>
            <a:off x="5843218" y="1352725"/>
            <a:ext cx="6214118" cy="2656724"/>
          </a:xfrm>
          <a:prstGeom prst="rect">
            <a:avLst/>
          </a:prstGeom>
        </p:spPr>
      </p:pic>
      <p:pic>
        <p:nvPicPr>
          <p:cNvPr id="8" name="Picture 4"/>
          <p:cNvPicPr>
            <a:picLocks noChangeAspect="1"/>
          </p:cNvPicPr>
          <p:nvPr/>
        </p:nvPicPr>
        <p:blipFill>
          <a:blip r:embed="rId6"/>
          <a:stretch>
            <a:fillRect/>
          </a:stretch>
        </p:blipFill>
        <p:spPr>
          <a:xfrm>
            <a:off x="5323698" y="3653532"/>
            <a:ext cx="5786844" cy="2570892"/>
          </a:xfrm>
          <a:prstGeom prst="rect">
            <a:avLst/>
          </a:prstGeom>
        </p:spPr>
      </p:pic>
    </p:spTree>
    <p:extLst>
      <p:ext uri="{BB962C8B-B14F-4D97-AF65-F5344CB8AC3E}">
        <p14:creationId xmlns:p14="http://schemas.microsoft.com/office/powerpoint/2010/main" val="205302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5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9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a:xfrm>
            <a:off x="274639" y="450055"/>
            <a:ext cx="11889564" cy="917575"/>
          </a:xfrm>
        </p:spPr>
        <p:txBody>
          <a:bodyPr/>
          <a:lstStyle/>
          <a:p>
            <a:r>
              <a:rPr lang="en-US" dirty="0"/>
              <a:t>Regions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29"/>
            <a:ext cx="11888787" cy="4839987"/>
          </a:xfrm>
        </p:spPr>
        <p:txBody>
          <a:bodyPr>
            <a:normAutofit/>
          </a:bodyPr>
          <a:lstStyle/>
          <a:p>
            <a:r>
              <a:rPr lang="en-IE" sz="2800" dirty="0">
                <a:latin typeface="+mn-lt"/>
              </a:rPr>
              <a:t>Azure is made up of </a:t>
            </a:r>
            <a:r>
              <a:rPr lang="en-IE" sz="2800" dirty="0" err="1">
                <a:latin typeface="+mn-lt"/>
              </a:rPr>
              <a:t>datacenters</a:t>
            </a:r>
            <a:r>
              <a:rPr lang="en-IE" sz="2800" dirty="0">
                <a:latin typeface="+mn-lt"/>
              </a:rPr>
              <a:t> located around the globe. These </a:t>
            </a:r>
            <a:r>
              <a:rPr lang="en-IE" sz="2800" dirty="0" err="1">
                <a:latin typeface="+mn-lt"/>
              </a:rPr>
              <a:t>datacenters</a:t>
            </a:r>
            <a:r>
              <a:rPr lang="en-IE" sz="2800" dirty="0">
                <a:latin typeface="+mn-lt"/>
              </a:rPr>
              <a:t> are organized and made available to end users by country/region</a:t>
            </a:r>
          </a:p>
          <a:p>
            <a:r>
              <a:rPr lang="en-IE" sz="2800" dirty="0">
                <a:latin typeface="+mn-lt"/>
              </a:rPr>
              <a:t>In reference to </a:t>
            </a:r>
            <a:r>
              <a:rPr lang="en-IE" sz="2800" dirty="0" err="1">
                <a:latin typeface="+mn-lt"/>
              </a:rPr>
              <a:t>datacenters</a:t>
            </a:r>
            <a:r>
              <a:rPr lang="en-IE" sz="2800" dirty="0">
                <a:latin typeface="+mn-lt"/>
              </a:rPr>
              <a:t>, a </a:t>
            </a:r>
            <a:r>
              <a:rPr lang="en-IE" sz="2800" i="1" dirty="0">
                <a:latin typeface="+mn-lt"/>
              </a:rPr>
              <a:t>region</a:t>
            </a:r>
            <a:r>
              <a:rPr lang="en-IE" sz="2800" dirty="0">
                <a:latin typeface="+mn-lt"/>
              </a:rPr>
              <a:t> is a geographical area on the planet containing at least one—but potentially multiple —</a:t>
            </a:r>
            <a:r>
              <a:rPr lang="en-IE" sz="2800" dirty="0" err="1">
                <a:latin typeface="+mn-lt"/>
              </a:rPr>
              <a:t>datacenters</a:t>
            </a:r>
            <a:r>
              <a:rPr lang="en-IE" sz="2800" dirty="0">
                <a:latin typeface="+mn-lt"/>
              </a:rPr>
              <a:t> that are in close proximity and networked together with a low-latency network</a:t>
            </a:r>
          </a:p>
        </p:txBody>
      </p:sp>
    </p:spTree>
    <p:extLst>
      <p:ext uri="{BB962C8B-B14F-4D97-AF65-F5344CB8AC3E}">
        <p14:creationId xmlns:p14="http://schemas.microsoft.com/office/powerpoint/2010/main" val="18349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Regions - continued</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5915" y="1464074"/>
            <a:ext cx="11329922" cy="4659737"/>
          </a:xfrm>
        </p:spPr>
        <p:txBody>
          <a:bodyPr/>
          <a:lstStyle/>
          <a:p>
            <a:r>
              <a:rPr lang="en-US" sz="3200" dirty="0"/>
              <a:t>Special Azure regions: </a:t>
            </a:r>
          </a:p>
          <a:p>
            <a:pPr lvl="1"/>
            <a:r>
              <a:rPr lang="en-IE" sz="2400" dirty="0"/>
              <a:t>Azure also has some special regions that you might want to use when building out your applications for compliance or legal purposes. Special regions are:</a:t>
            </a:r>
          </a:p>
          <a:p>
            <a:pPr lvl="2"/>
            <a:r>
              <a:rPr lang="en-IE" sz="2000" dirty="0"/>
              <a:t>Azure Government</a:t>
            </a:r>
          </a:p>
          <a:p>
            <a:pPr lvl="2"/>
            <a:r>
              <a:rPr lang="en-US" sz="2000" dirty="0"/>
              <a:t>Azure Germany</a:t>
            </a:r>
          </a:p>
          <a:p>
            <a:pPr lvl="2"/>
            <a:r>
              <a:rPr lang="en-US" sz="2000" dirty="0"/>
              <a:t>Azure China 21Vianet</a:t>
            </a:r>
          </a:p>
          <a:p>
            <a:r>
              <a:rPr lang="en-US" sz="3200" dirty="0"/>
              <a:t>Region pairs:</a:t>
            </a:r>
          </a:p>
          <a:p>
            <a:pPr lvl="1"/>
            <a:r>
              <a:rPr lang="en-IE" sz="2400" dirty="0"/>
              <a:t>Each Azure region is paired with another region within the same geography (such as US, Europe, or Asia). This approach allows for the replication of resources (such as virtual machine (VM) storage) across a geography that helps reduce the likelihood of interruptions due to events such as natural disasters, power outages, or physical network outages affecting both regions at once.</a:t>
            </a:r>
          </a:p>
        </p:txBody>
      </p:sp>
    </p:spTree>
    <p:extLst>
      <p:ext uri="{BB962C8B-B14F-4D97-AF65-F5344CB8AC3E}">
        <p14:creationId xmlns:p14="http://schemas.microsoft.com/office/powerpoint/2010/main" val="2958524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42439" y="4324370"/>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54</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3" name="Title 2">
            <a:extLst>
              <a:ext uri="{FF2B5EF4-FFF2-40B4-BE49-F238E27FC236}">
                <a16:creationId xmlns:a16="http://schemas.microsoft.com/office/drawing/2014/main" id="{2A2796AA-A8AA-4242-A1DE-15F8FBFBDB27}"/>
              </a:ext>
            </a:extLst>
          </p:cNvPr>
          <p:cNvSpPr txBox="1">
            <a:spLocks/>
          </p:cNvSpPr>
          <p:nvPr/>
        </p:nvSpPr>
        <p:spPr>
          <a:xfrm>
            <a:off x="8223714" y="5877317"/>
            <a:ext cx="3535587" cy="636852"/>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2244" spc="0" dirty="0">
                <a:solidFill>
                  <a:srgbClr val="353535">
                    <a:lumMod val="60000"/>
                    <a:lumOff val="40000"/>
                  </a:srgbClr>
                </a:solidFill>
                <a:latin typeface="Segoe UI Semilight"/>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par>
                                <p:cTn id="111" presetID="10" presetClass="entr" presetSubtype="0" fill="hold" grpId="0" nodeType="withEffect">
                                  <p:stCondLst>
                                    <p:cond delay="42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3"/>
          <a:stretch>
            <a:fillRect/>
          </a:stretch>
        </p:blipFill>
        <p:spPr>
          <a:xfrm>
            <a:off x="882" y="1"/>
            <a:ext cx="12434711" cy="6994524"/>
          </a:xfrm>
          <a:prstGeom prst="rect">
            <a:avLst/>
          </a:prstGeom>
          <a:ln>
            <a:noFill/>
          </a:ln>
          <a:effectLst/>
        </p:spPr>
      </p:pic>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4"/>
          <a:stretch>
            <a:fillRect/>
          </a:stretch>
        </p:blipFill>
        <p:spPr>
          <a:xfrm>
            <a:off x="882" y="-1"/>
            <a:ext cx="12434711" cy="6994525"/>
          </a:xfrm>
          <a:prstGeom prst="rect">
            <a:avLst/>
          </a:prstGeom>
          <a:ln>
            <a:noFill/>
          </a:ln>
          <a:effectLst/>
        </p:spPr>
      </p:pic>
      <p:sp>
        <p:nvSpPr>
          <p:cNvPr id="12" name="Oval 11">
            <a:extLst>
              <a:ext uri="{FF2B5EF4-FFF2-40B4-BE49-F238E27FC236}">
                <a16:creationId xmlns:a16="http://schemas.microsoft.com/office/drawing/2014/main" id="{276E20EA-6399-421D-9B9F-A24ACAE8A55E}"/>
              </a:ext>
            </a:extLst>
          </p:cNvPr>
          <p:cNvSpPr/>
          <p:nvPr/>
        </p:nvSpPr>
        <p:spPr bwMode="auto">
          <a:xfrm>
            <a:off x="882" y="1460320"/>
            <a:ext cx="12434711" cy="4943555"/>
          </a:xfrm>
          <a:prstGeom prst="ellipse">
            <a:avLst/>
          </a:prstGeom>
          <a:no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5">
            <a:extLst>
              <a:ext uri="{FF2B5EF4-FFF2-40B4-BE49-F238E27FC236}">
                <a16:creationId xmlns:a16="http://schemas.microsoft.com/office/drawing/2014/main" id="{5CA7FB14-A06B-4970-AA05-B1521FEEE4B6}"/>
              </a:ext>
            </a:extLst>
          </p:cNvPr>
          <p:cNvSpPr>
            <a:spLocks noGrp="1"/>
          </p:cNvSpPr>
          <p:nvPr>
            <p:ph type="title"/>
          </p:nvPr>
        </p:nvSpPr>
        <p:spPr>
          <a:xfrm>
            <a:off x="283230" y="147149"/>
            <a:ext cx="11237870" cy="583011"/>
          </a:xfrm>
        </p:spPr>
        <p:txBody>
          <a:bodyPr>
            <a:normAutofit fontScale="90000"/>
          </a:bodyPr>
          <a:lstStyle/>
          <a:p>
            <a:r>
              <a:rPr lang="en-US" b="1" dirty="0">
                <a:solidFill>
                  <a:schemeClr val="tx1"/>
                </a:solidFill>
              </a:rPr>
              <a:t>2014</a:t>
            </a:r>
          </a:p>
        </p:txBody>
      </p:sp>
    </p:spTree>
    <p:extLst>
      <p:ext uri="{BB962C8B-B14F-4D97-AF65-F5344CB8AC3E}">
        <p14:creationId xmlns:p14="http://schemas.microsoft.com/office/powerpoint/2010/main" val="141453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heme/theme1.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366B2263FCDC41B3571AF58DF324C9" ma:contentTypeVersion="0" ma:contentTypeDescription="Create a new document." ma:contentTypeScope="" ma:versionID="f3d3620f147d7f01d107c44eceebb519">
  <xsd:schema xmlns:xsd="http://www.w3.org/2001/XMLSchema" xmlns:xs="http://www.w3.org/2001/XMLSchema" xmlns:p="http://schemas.microsoft.com/office/2006/metadata/properties" targetNamespace="http://schemas.microsoft.com/office/2006/metadata/properties" ma:root="true" ma:fieldsID="ba2458a5a1f72a5b1ad9072b9281da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311F3F-FC1F-49F7-86D4-93433AD32505}">
  <ds:schemaRefs>
    <ds:schemaRef ds:uri="http://schemas.microsoft.com/office/infopath/2007/PartnerControls"/>
    <ds:schemaRef ds:uri="http://www.w3.org/XML/1998/namespace"/>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9E37ADE-E088-4B5A-A682-488D095075CF}">
  <ds:schemaRefs>
    <ds:schemaRef ds:uri="http://schemas.microsoft.com/sharepoint/v3/contenttype/forms"/>
  </ds:schemaRefs>
</ds:datastoreItem>
</file>

<file path=customXml/itemProps3.xml><?xml version="1.0" encoding="utf-8"?>
<ds:datastoreItem xmlns:ds="http://schemas.openxmlformats.org/officeDocument/2006/customXml" ds:itemID="{05CDDA49-6D84-41B9-8FEC-258C48043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Master_FY18_OCP_darkblue_NEW</Template>
  <TotalTime>0</TotalTime>
  <Words>6365</Words>
  <Application>Microsoft Office PowerPoint</Application>
  <PresentationFormat>Benutzerdefiniert</PresentationFormat>
  <Paragraphs>498</Paragraphs>
  <Slides>52</Slides>
  <Notes>41</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52</vt:i4>
      </vt:variant>
    </vt:vector>
  </HeadingPairs>
  <TitlesOfParts>
    <vt:vector size="62" baseType="lpstr">
      <vt:lpstr>Arial</vt:lpstr>
      <vt:lpstr>Calibri</vt:lpstr>
      <vt:lpstr>Consolas</vt:lpstr>
      <vt:lpstr>Segoe UI</vt:lpstr>
      <vt:lpstr>Segoe UI Light</vt:lpstr>
      <vt:lpstr>Segoe UI Semibold</vt:lpstr>
      <vt:lpstr>Segoe UI Semibold (Headings)</vt:lpstr>
      <vt:lpstr>Segoe UI Semilight</vt:lpstr>
      <vt:lpstr>Wingdings</vt:lpstr>
      <vt:lpstr>Judson Ready Template</vt:lpstr>
      <vt:lpstr>Modul 2 </vt:lpstr>
      <vt:lpstr>Core Azure services</vt:lpstr>
      <vt:lpstr>Learning objectives</vt:lpstr>
      <vt:lpstr>Module 2 – Learning objectives</vt:lpstr>
      <vt:lpstr>Core Azure architectural components</vt:lpstr>
      <vt:lpstr>Regions</vt:lpstr>
      <vt:lpstr>Regions - continued</vt:lpstr>
      <vt:lpstr>PowerPoint-Präsentation</vt:lpstr>
      <vt:lpstr>2014</vt:lpstr>
      <vt:lpstr>2017 (3 years later)</vt:lpstr>
      <vt:lpstr>Inside Azure Datacenter Architecture</vt:lpstr>
      <vt:lpstr>Geographies</vt:lpstr>
      <vt:lpstr>Availability zones</vt:lpstr>
      <vt:lpstr>Availability sets</vt:lpstr>
      <vt:lpstr>Resource groups</vt:lpstr>
      <vt:lpstr>Azure Resource Manager</vt:lpstr>
      <vt:lpstr>Core Azure services and products</vt:lpstr>
      <vt:lpstr>Azure compute services</vt:lpstr>
      <vt:lpstr>Azure compute services - virtual machine services</vt:lpstr>
      <vt:lpstr>Demo: Create an Azure virtual machine</vt:lpstr>
      <vt:lpstr>Exercise 1</vt:lpstr>
      <vt:lpstr>Azure compute services – container services</vt:lpstr>
      <vt:lpstr>Demo: Deploy Azure Container Instances (ACI) in Azure Portal.</vt:lpstr>
      <vt:lpstr>Azure network services</vt:lpstr>
      <vt:lpstr>Azure storage services – data categories</vt:lpstr>
      <vt:lpstr>Azure storage services – Azure services</vt:lpstr>
      <vt:lpstr>Exercise 2</vt:lpstr>
      <vt:lpstr>Database Services</vt:lpstr>
      <vt:lpstr>Azure database services</vt:lpstr>
      <vt:lpstr>Azure Marketplace</vt:lpstr>
      <vt:lpstr>PowerPoint-Präsentation</vt:lpstr>
      <vt:lpstr>Exercise 3</vt:lpstr>
      <vt:lpstr>Azure solutions</vt:lpstr>
      <vt:lpstr>Internet of Things</vt:lpstr>
      <vt:lpstr>Big data and analytics</vt:lpstr>
      <vt:lpstr>Artificial Intelligence</vt:lpstr>
      <vt:lpstr>Serverless computing</vt:lpstr>
      <vt:lpstr>DevOps</vt:lpstr>
      <vt:lpstr>Azure management solutions</vt:lpstr>
      <vt:lpstr>Azure management tools</vt:lpstr>
      <vt:lpstr>PowerPoint-Präsentation</vt:lpstr>
      <vt:lpstr>Azure Advisor</vt:lpstr>
      <vt:lpstr>Quiz</vt:lpstr>
      <vt:lpstr>Backup</vt:lpstr>
      <vt:lpstr>Konten.</vt:lpstr>
      <vt:lpstr>Portale.</vt:lpstr>
      <vt:lpstr>Azure Portal.</vt:lpstr>
      <vt:lpstr>Noch mal kurz technisch.</vt:lpstr>
      <vt:lpstr>Mögliche Aufteilungen im EA-Portal.</vt:lpstr>
      <vt:lpstr>Umsetzung im EA-Portal.</vt:lpstr>
      <vt:lpstr>Reporting im EA-Portal.</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Niels Ophey</dc:creator>
  <cp:keywords/>
  <cp:lastModifiedBy>Niels Ophey</cp:lastModifiedBy>
  <cp:revision>26</cp:revision>
  <cp:lastPrinted>2017-07-17T01:08:39Z</cp:lastPrinted>
  <dcterms:created xsi:type="dcterms:W3CDTF">2019-05-02T11:50:26Z</dcterms:created>
  <dcterms:modified xsi:type="dcterms:W3CDTF">2019-10-01T11:53:00Z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0x0101004F366B2263FCDC41B3571AF58DF324C9</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ODSWF1">
    <vt:lpwstr>, </vt:lpwstr>
  </property>
  <property fmtid="{D5CDD505-2E9C-101B-9397-08002B2CF9AE}" pid="9" name="ItemType">
    <vt:lpwstr/>
  </property>
  <property fmtid="{D5CDD505-2E9C-101B-9397-08002B2CF9AE}" pid="10" name="Update Parent Child Relation2">
    <vt:lpwstr>,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
  </property>
  <property fmtid="{D5CDD505-2E9C-101B-9397-08002B2CF9AE}" pid="18" name="_dlc_DocIdItemGuid">
    <vt:lpwstr>dddcf632-c5e1-4524-88a2-71128e2b1d2d</vt:lpwstr>
  </property>
  <property fmtid="{D5CDD505-2E9C-101B-9397-08002B2CF9AE}" pid="19" name="MSPhysicalGeography">
    <vt:lpwstr/>
  </property>
  <property fmtid="{D5CDD505-2E9C-101B-9397-08002B2CF9AE}" pid="20" name="ODSWF2">
    <vt:lpwstr>,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MSProductsTaxHTField0">
    <vt:lpwstr/>
  </property>
  <property fmtid="{D5CDD505-2E9C-101B-9397-08002B2CF9AE}" pid="29" name="Topics">
    <vt:lpwstr/>
  </property>
  <property fmtid="{D5CDD505-2E9C-101B-9397-08002B2CF9AE}" pid="30" name="Groups">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ODSWF">
    <vt:lpwstr>,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ga0c0bf70a6644469c61b3efa7025301">
    <vt:lpwstr/>
  </property>
</Properties>
</file>